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0"/>
  </p:notesMasterIdLst>
  <p:sldIdLst>
    <p:sldId id="257" r:id="rId2"/>
    <p:sldId id="260" r:id="rId3"/>
    <p:sldId id="258" r:id="rId4"/>
    <p:sldId id="262" r:id="rId5"/>
    <p:sldId id="265" r:id="rId6"/>
    <p:sldId id="261" r:id="rId7"/>
    <p:sldId id="256" r:id="rId8"/>
    <p:sldId id="267" r:id="rId9"/>
  </p:sldIdLst>
  <p:sldSz cx="12192000" cy="6858000"/>
  <p:notesSz cx="6858000" cy="9144000"/>
  <p:custDataLst>
    <p:tags r:id="rId1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DB4B05-9542-4D94-9AB1-FEFA02DBFDA2}" v="3" dt="2024-03-17T14:35:37.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varScale="1">
        <p:scale>
          <a:sx n="72" d="100"/>
          <a:sy n="72" d="100"/>
        </p:scale>
        <p:origin x="78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2024/3/17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2024/3/17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2024/3/17</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2024/3/17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2024/3/17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2024/3/17</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2024/3/17</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4.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2.xml"/><Relationship Id="rId5" Type="http://schemas.openxmlformats.org/officeDocument/2006/relationships/tags" Target="../tags/tag13.xml"/><Relationship Id="rId4" Type="http://schemas.openxmlformats.org/officeDocument/2006/relationships/tags" Target="../tags/tag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8.jpeg"/><Relationship Id="rId5" Type="http://schemas.openxmlformats.org/officeDocument/2006/relationships/slideLayout" Target="../slideLayouts/slideLayout2.xml"/><Relationship Id="rId4" Type="http://schemas.openxmlformats.org/officeDocument/2006/relationships/tags" Target="../tags/tag22.xml"/></Relationships>
</file>

<file path=ppt/slides/_rels/slide7.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9.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37465" y="-4445"/>
            <a:ext cx="12266930" cy="6866890"/>
          </a:xfrm>
          <a:prstGeom prst="rect">
            <a:avLst/>
          </a:prstGeom>
        </p:spPr>
      </p:pic>
      <p:sp>
        <p:nvSpPr>
          <p:cNvPr id="8" name="矩形 7"/>
          <p:cNvSpPr/>
          <p:nvPr/>
        </p:nvSpPr>
        <p:spPr>
          <a:xfrm>
            <a:off x="-37471" y="0"/>
            <a:ext cx="12258040" cy="6861175"/>
          </a:xfrm>
          <a:prstGeom prst="rect">
            <a:avLst/>
          </a:prstGeom>
          <a:blipFill rotWithShape="1">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597431" y="3013710"/>
            <a:ext cx="7911540" cy="1568450"/>
          </a:xfrm>
          <a:prstGeom prst="rect">
            <a:avLst/>
          </a:prstGeom>
          <a:noFill/>
        </p:spPr>
        <p:txBody>
          <a:bodyPr wrap="square" rtlCol="0">
            <a:noAutofit/>
          </a:bodyPr>
          <a:lstStyle/>
          <a:p>
            <a:r>
              <a:rPr lang="en-US" altLang="zh-CN" sz="4800" b="1" dirty="0">
                <a:solidFill>
                  <a:schemeClr val="bg1"/>
                </a:solidFill>
              </a:rPr>
              <a:t>AEA Internation Education</a:t>
            </a:r>
          </a:p>
        </p:txBody>
      </p:sp>
      <p:sp>
        <p:nvSpPr>
          <p:cNvPr id="7" name="文本框 6"/>
          <p:cNvSpPr txBox="1"/>
          <p:nvPr>
            <p:custDataLst>
              <p:tags r:id="rId2"/>
            </p:custDataLst>
          </p:nvPr>
        </p:nvSpPr>
        <p:spPr>
          <a:xfrm>
            <a:off x="3360420" y="3843655"/>
            <a:ext cx="6027420" cy="635635"/>
          </a:xfrm>
          <a:prstGeom prst="rect">
            <a:avLst/>
          </a:prstGeom>
        </p:spPr>
        <p:txBody>
          <a:bodyPr wrap="square">
            <a:noAutofit/>
          </a:bodyPr>
          <a:lstStyle>
            <a:defPPr>
              <a:defRPr lang="zh-CN"/>
            </a:defPPr>
            <a:lvl1pPr fontAlgn="auto">
              <a:lnSpc>
                <a:spcPct val="130000"/>
              </a:lnSpc>
              <a:spcAft>
                <a:spcPts val="1800"/>
              </a:spcAft>
              <a:defRPr sz="1200">
                <a:solidFill>
                  <a:schemeClr val="tx1">
                    <a:lumMod val="50000"/>
                    <a:lumOff val="50000"/>
                  </a:schemeClr>
                </a:solidFill>
              </a:defRPr>
            </a:lvl1pPr>
          </a:lstStyle>
          <a:p>
            <a:pPr algn="ctr"/>
            <a:r>
              <a:rPr lang="en-US" altLang="zh-CN" sz="3200" b="1">
                <a:solidFill>
                  <a:schemeClr val="bg1"/>
                </a:solidFill>
              </a:rPr>
              <a:t>AEA</a:t>
            </a:r>
            <a:r>
              <a:rPr lang="zh-CN" altLang="en-US" sz="3200" b="1">
                <a:solidFill>
                  <a:schemeClr val="bg1"/>
                </a:solidFill>
              </a:rPr>
              <a:t>华行知中英联合教育</a:t>
            </a:r>
          </a:p>
        </p:txBody>
      </p:sp>
      <p:grpSp>
        <p:nvGrpSpPr>
          <p:cNvPr id="12" name="组合 11"/>
          <p:cNvGrpSpPr/>
          <p:nvPr/>
        </p:nvGrpSpPr>
        <p:grpSpPr>
          <a:xfrm>
            <a:off x="4817745" y="2089785"/>
            <a:ext cx="3111500" cy="1011555"/>
            <a:chOff x="7587" y="2797"/>
            <a:chExt cx="4900" cy="2087"/>
          </a:xfrm>
        </p:grpSpPr>
        <p:cxnSp>
          <p:nvCxnSpPr>
            <p:cNvPr id="9" name="直接连接符 8"/>
            <p:cNvCxnSpPr/>
            <p:nvPr/>
          </p:nvCxnSpPr>
          <p:spPr>
            <a:xfrm>
              <a:off x="7602" y="2812"/>
              <a:ext cx="0" cy="20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2472" y="2797"/>
              <a:ext cx="0" cy="20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7587" y="2798"/>
              <a:ext cx="49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flipV="1">
            <a:off x="4807585" y="4371340"/>
            <a:ext cx="3111500" cy="775970"/>
            <a:chOff x="7587" y="2797"/>
            <a:chExt cx="4900" cy="2087"/>
          </a:xfrm>
        </p:grpSpPr>
        <p:cxnSp>
          <p:nvCxnSpPr>
            <p:cNvPr id="14" name="直接连接符 13"/>
            <p:cNvCxnSpPr/>
            <p:nvPr/>
          </p:nvCxnSpPr>
          <p:spPr>
            <a:xfrm>
              <a:off x="7602" y="2812"/>
              <a:ext cx="0" cy="20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2472" y="2797"/>
              <a:ext cx="0" cy="20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7587" y="2798"/>
              <a:ext cx="49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3" name="Freeform 67"/>
          <p:cNvSpPr>
            <a:spLocks noEditPoints="1"/>
          </p:cNvSpPr>
          <p:nvPr/>
        </p:nvSpPr>
        <p:spPr bwMode="auto">
          <a:xfrm>
            <a:off x="6297295" y="4478973"/>
            <a:ext cx="11282" cy="8594"/>
          </a:xfrm>
          <a:custGeom>
            <a:avLst/>
            <a:gdLst>
              <a:gd name="T0" fmla="*/ 172 w 176"/>
              <a:gd name="T1" fmla="*/ 136 h 160"/>
              <a:gd name="T2" fmla="*/ 96 w 176"/>
              <a:gd name="T3" fmla="*/ 136 h 160"/>
              <a:gd name="T4" fmla="*/ 76 w 176"/>
              <a:gd name="T5" fmla="*/ 120 h 160"/>
              <a:gd name="T6" fmla="*/ 56 w 176"/>
              <a:gd name="T7" fmla="*/ 136 h 160"/>
              <a:gd name="T8" fmla="*/ 4 w 176"/>
              <a:gd name="T9" fmla="*/ 136 h 160"/>
              <a:gd name="T10" fmla="*/ 0 w 176"/>
              <a:gd name="T11" fmla="*/ 140 h 160"/>
              <a:gd name="T12" fmla="*/ 4 w 176"/>
              <a:gd name="T13" fmla="*/ 144 h 160"/>
              <a:gd name="T14" fmla="*/ 56 w 176"/>
              <a:gd name="T15" fmla="*/ 144 h 160"/>
              <a:gd name="T16" fmla="*/ 76 w 176"/>
              <a:gd name="T17" fmla="*/ 160 h 160"/>
              <a:gd name="T18" fmla="*/ 96 w 176"/>
              <a:gd name="T19" fmla="*/ 144 h 160"/>
              <a:gd name="T20" fmla="*/ 172 w 176"/>
              <a:gd name="T21" fmla="*/ 144 h 160"/>
              <a:gd name="T22" fmla="*/ 176 w 176"/>
              <a:gd name="T23" fmla="*/ 140 h 160"/>
              <a:gd name="T24" fmla="*/ 172 w 176"/>
              <a:gd name="T25" fmla="*/ 136 h 160"/>
              <a:gd name="T26" fmla="*/ 76 w 176"/>
              <a:gd name="T27" fmla="*/ 152 h 160"/>
              <a:gd name="T28" fmla="*/ 64 w 176"/>
              <a:gd name="T29" fmla="*/ 140 h 160"/>
              <a:gd name="T30" fmla="*/ 76 w 176"/>
              <a:gd name="T31" fmla="*/ 128 h 160"/>
              <a:gd name="T32" fmla="*/ 88 w 176"/>
              <a:gd name="T33" fmla="*/ 140 h 160"/>
              <a:gd name="T34" fmla="*/ 76 w 176"/>
              <a:gd name="T35" fmla="*/ 152 h 160"/>
              <a:gd name="T36" fmla="*/ 4 w 176"/>
              <a:gd name="T37" fmla="*/ 24 h 160"/>
              <a:gd name="T38" fmla="*/ 24 w 176"/>
              <a:gd name="T39" fmla="*/ 24 h 160"/>
              <a:gd name="T40" fmla="*/ 44 w 176"/>
              <a:gd name="T41" fmla="*/ 40 h 160"/>
              <a:gd name="T42" fmla="*/ 64 w 176"/>
              <a:gd name="T43" fmla="*/ 24 h 160"/>
              <a:gd name="T44" fmla="*/ 172 w 176"/>
              <a:gd name="T45" fmla="*/ 24 h 160"/>
              <a:gd name="T46" fmla="*/ 176 w 176"/>
              <a:gd name="T47" fmla="*/ 20 h 160"/>
              <a:gd name="T48" fmla="*/ 172 w 176"/>
              <a:gd name="T49" fmla="*/ 16 h 160"/>
              <a:gd name="T50" fmla="*/ 64 w 176"/>
              <a:gd name="T51" fmla="*/ 16 h 160"/>
              <a:gd name="T52" fmla="*/ 44 w 176"/>
              <a:gd name="T53" fmla="*/ 0 h 160"/>
              <a:gd name="T54" fmla="*/ 24 w 176"/>
              <a:gd name="T55" fmla="*/ 16 h 160"/>
              <a:gd name="T56" fmla="*/ 4 w 176"/>
              <a:gd name="T57" fmla="*/ 16 h 160"/>
              <a:gd name="T58" fmla="*/ 0 w 176"/>
              <a:gd name="T59" fmla="*/ 20 h 160"/>
              <a:gd name="T60" fmla="*/ 4 w 176"/>
              <a:gd name="T61" fmla="*/ 24 h 160"/>
              <a:gd name="T62" fmla="*/ 44 w 176"/>
              <a:gd name="T63" fmla="*/ 8 h 160"/>
              <a:gd name="T64" fmla="*/ 56 w 176"/>
              <a:gd name="T65" fmla="*/ 20 h 160"/>
              <a:gd name="T66" fmla="*/ 44 w 176"/>
              <a:gd name="T67" fmla="*/ 32 h 160"/>
              <a:gd name="T68" fmla="*/ 32 w 176"/>
              <a:gd name="T69" fmla="*/ 20 h 160"/>
              <a:gd name="T70" fmla="*/ 44 w 176"/>
              <a:gd name="T71" fmla="*/ 8 h 160"/>
              <a:gd name="T72" fmla="*/ 172 w 176"/>
              <a:gd name="T73" fmla="*/ 76 h 160"/>
              <a:gd name="T74" fmla="*/ 160 w 176"/>
              <a:gd name="T75" fmla="*/ 76 h 160"/>
              <a:gd name="T76" fmla="*/ 140 w 176"/>
              <a:gd name="T77" fmla="*/ 60 h 160"/>
              <a:gd name="T78" fmla="*/ 120 w 176"/>
              <a:gd name="T79" fmla="*/ 76 h 160"/>
              <a:gd name="T80" fmla="*/ 4 w 176"/>
              <a:gd name="T81" fmla="*/ 76 h 160"/>
              <a:gd name="T82" fmla="*/ 0 w 176"/>
              <a:gd name="T83" fmla="*/ 80 h 160"/>
              <a:gd name="T84" fmla="*/ 4 w 176"/>
              <a:gd name="T85" fmla="*/ 84 h 160"/>
              <a:gd name="T86" fmla="*/ 120 w 176"/>
              <a:gd name="T87" fmla="*/ 84 h 160"/>
              <a:gd name="T88" fmla="*/ 140 w 176"/>
              <a:gd name="T89" fmla="*/ 100 h 160"/>
              <a:gd name="T90" fmla="*/ 160 w 176"/>
              <a:gd name="T91" fmla="*/ 84 h 160"/>
              <a:gd name="T92" fmla="*/ 172 w 176"/>
              <a:gd name="T93" fmla="*/ 84 h 160"/>
              <a:gd name="T94" fmla="*/ 176 w 176"/>
              <a:gd name="T95" fmla="*/ 80 h 160"/>
              <a:gd name="T96" fmla="*/ 172 w 176"/>
              <a:gd name="T97" fmla="*/ 76 h 160"/>
              <a:gd name="T98" fmla="*/ 140 w 176"/>
              <a:gd name="T99" fmla="*/ 92 h 160"/>
              <a:gd name="T100" fmla="*/ 128 w 176"/>
              <a:gd name="T101" fmla="*/ 80 h 160"/>
              <a:gd name="T102" fmla="*/ 140 w 176"/>
              <a:gd name="T103" fmla="*/ 68 h 160"/>
              <a:gd name="T104" fmla="*/ 152 w 176"/>
              <a:gd name="T105" fmla="*/ 80 h 160"/>
              <a:gd name="T106" fmla="*/ 140 w 176"/>
              <a:gd name="T107" fmla="*/ 9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60">
                <a:moveTo>
                  <a:pt x="172" y="136"/>
                </a:moveTo>
                <a:cubicBezTo>
                  <a:pt x="96" y="136"/>
                  <a:pt x="96" y="136"/>
                  <a:pt x="96" y="136"/>
                </a:cubicBezTo>
                <a:cubicBezTo>
                  <a:pt x="94" y="127"/>
                  <a:pt x="86" y="120"/>
                  <a:pt x="76" y="120"/>
                </a:cubicBezTo>
                <a:cubicBezTo>
                  <a:pt x="66" y="120"/>
                  <a:pt x="58" y="127"/>
                  <a:pt x="56" y="136"/>
                </a:cubicBezTo>
                <a:cubicBezTo>
                  <a:pt x="4" y="136"/>
                  <a:pt x="4" y="136"/>
                  <a:pt x="4" y="136"/>
                </a:cubicBezTo>
                <a:cubicBezTo>
                  <a:pt x="2" y="136"/>
                  <a:pt x="0" y="138"/>
                  <a:pt x="0" y="140"/>
                </a:cubicBezTo>
                <a:cubicBezTo>
                  <a:pt x="0" y="142"/>
                  <a:pt x="2" y="144"/>
                  <a:pt x="4" y="144"/>
                </a:cubicBezTo>
                <a:cubicBezTo>
                  <a:pt x="56" y="144"/>
                  <a:pt x="56" y="144"/>
                  <a:pt x="56" y="144"/>
                </a:cubicBezTo>
                <a:cubicBezTo>
                  <a:pt x="58" y="153"/>
                  <a:pt x="66" y="160"/>
                  <a:pt x="76" y="160"/>
                </a:cubicBezTo>
                <a:cubicBezTo>
                  <a:pt x="86" y="160"/>
                  <a:pt x="94" y="153"/>
                  <a:pt x="96" y="144"/>
                </a:cubicBezTo>
                <a:cubicBezTo>
                  <a:pt x="172" y="144"/>
                  <a:pt x="172" y="144"/>
                  <a:pt x="172" y="144"/>
                </a:cubicBezTo>
                <a:cubicBezTo>
                  <a:pt x="174" y="144"/>
                  <a:pt x="176" y="142"/>
                  <a:pt x="176" y="140"/>
                </a:cubicBezTo>
                <a:cubicBezTo>
                  <a:pt x="176" y="138"/>
                  <a:pt x="174" y="136"/>
                  <a:pt x="172" y="136"/>
                </a:cubicBezTo>
                <a:moveTo>
                  <a:pt x="76" y="152"/>
                </a:moveTo>
                <a:cubicBezTo>
                  <a:pt x="69" y="152"/>
                  <a:pt x="64" y="147"/>
                  <a:pt x="64" y="140"/>
                </a:cubicBezTo>
                <a:cubicBezTo>
                  <a:pt x="64" y="133"/>
                  <a:pt x="69" y="128"/>
                  <a:pt x="76" y="128"/>
                </a:cubicBezTo>
                <a:cubicBezTo>
                  <a:pt x="83" y="128"/>
                  <a:pt x="88" y="133"/>
                  <a:pt x="88" y="140"/>
                </a:cubicBezTo>
                <a:cubicBezTo>
                  <a:pt x="88" y="147"/>
                  <a:pt x="83" y="152"/>
                  <a:pt x="76" y="152"/>
                </a:cubicBezTo>
                <a:moveTo>
                  <a:pt x="4" y="24"/>
                </a:moveTo>
                <a:cubicBezTo>
                  <a:pt x="24" y="24"/>
                  <a:pt x="24" y="24"/>
                  <a:pt x="24" y="24"/>
                </a:cubicBezTo>
                <a:cubicBezTo>
                  <a:pt x="26" y="33"/>
                  <a:pt x="34" y="40"/>
                  <a:pt x="44" y="40"/>
                </a:cubicBezTo>
                <a:cubicBezTo>
                  <a:pt x="54" y="40"/>
                  <a:pt x="62" y="33"/>
                  <a:pt x="64" y="24"/>
                </a:cubicBezTo>
                <a:cubicBezTo>
                  <a:pt x="172" y="24"/>
                  <a:pt x="172" y="24"/>
                  <a:pt x="172" y="24"/>
                </a:cubicBezTo>
                <a:cubicBezTo>
                  <a:pt x="174" y="24"/>
                  <a:pt x="176" y="22"/>
                  <a:pt x="176" y="20"/>
                </a:cubicBezTo>
                <a:cubicBezTo>
                  <a:pt x="176" y="18"/>
                  <a:pt x="174" y="16"/>
                  <a:pt x="172" y="16"/>
                </a:cubicBezTo>
                <a:cubicBezTo>
                  <a:pt x="64" y="16"/>
                  <a:pt x="64" y="16"/>
                  <a:pt x="64" y="16"/>
                </a:cubicBezTo>
                <a:cubicBezTo>
                  <a:pt x="62" y="7"/>
                  <a:pt x="54" y="0"/>
                  <a:pt x="44" y="0"/>
                </a:cubicBezTo>
                <a:cubicBezTo>
                  <a:pt x="34" y="0"/>
                  <a:pt x="26" y="7"/>
                  <a:pt x="24" y="16"/>
                </a:cubicBezTo>
                <a:cubicBezTo>
                  <a:pt x="4" y="16"/>
                  <a:pt x="4" y="16"/>
                  <a:pt x="4" y="16"/>
                </a:cubicBezTo>
                <a:cubicBezTo>
                  <a:pt x="2" y="16"/>
                  <a:pt x="0" y="18"/>
                  <a:pt x="0" y="20"/>
                </a:cubicBezTo>
                <a:cubicBezTo>
                  <a:pt x="0" y="22"/>
                  <a:pt x="2" y="24"/>
                  <a:pt x="4" y="24"/>
                </a:cubicBezTo>
                <a:moveTo>
                  <a:pt x="44" y="8"/>
                </a:moveTo>
                <a:cubicBezTo>
                  <a:pt x="51" y="8"/>
                  <a:pt x="56" y="13"/>
                  <a:pt x="56" y="20"/>
                </a:cubicBezTo>
                <a:cubicBezTo>
                  <a:pt x="56" y="27"/>
                  <a:pt x="51" y="32"/>
                  <a:pt x="44" y="32"/>
                </a:cubicBezTo>
                <a:cubicBezTo>
                  <a:pt x="37" y="32"/>
                  <a:pt x="32" y="27"/>
                  <a:pt x="32" y="20"/>
                </a:cubicBezTo>
                <a:cubicBezTo>
                  <a:pt x="32" y="13"/>
                  <a:pt x="37" y="8"/>
                  <a:pt x="44" y="8"/>
                </a:cubicBezTo>
                <a:moveTo>
                  <a:pt x="172" y="76"/>
                </a:moveTo>
                <a:cubicBezTo>
                  <a:pt x="160" y="76"/>
                  <a:pt x="160" y="76"/>
                  <a:pt x="160" y="76"/>
                </a:cubicBezTo>
                <a:cubicBezTo>
                  <a:pt x="158" y="67"/>
                  <a:pt x="150" y="60"/>
                  <a:pt x="140" y="60"/>
                </a:cubicBezTo>
                <a:cubicBezTo>
                  <a:pt x="130" y="60"/>
                  <a:pt x="122" y="67"/>
                  <a:pt x="120" y="76"/>
                </a:cubicBezTo>
                <a:cubicBezTo>
                  <a:pt x="4" y="76"/>
                  <a:pt x="4" y="76"/>
                  <a:pt x="4" y="76"/>
                </a:cubicBezTo>
                <a:cubicBezTo>
                  <a:pt x="2" y="76"/>
                  <a:pt x="0" y="78"/>
                  <a:pt x="0" y="80"/>
                </a:cubicBezTo>
                <a:cubicBezTo>
                  <a:pt x="0" y="82"/>
                  <a:pt x="2" y="84"/>
                  <a:pt x="4" y="84"/>
                </a:cubicBezTo>
                <a:cubicBezTo>
                  <a:pt x="120" y="84"/>
                  <a:pt x="120" y="84"/>
                  <a:pt x="120" y="84"/>
                </a:cubicBezTo>
                <a:cubicBezTo>
                  <a:pt x="122" y="93"/>
                  <a:pt x="130" y="100"/>
                  <a:pt x="140" y="100"/>
                </a:cubicBezTo>
                <a:cubicBezTo>
                  <a:pt x="150" y="100"/>
                  <a:pt x="158" y="93"/>
                  <a:pt x="160" y="84"/>
                </a:cubicBezTo>
                <a:cubicBezTo>
                  <a:pt x="172" y="84"/>
                  <a:pt x="172" y="84"/>
                  <a:pt x="172" y="84"/>
                </a:cubicBezTo>
                <a:cubicBezTo>
                  <a:pt x="174" y="84"/>
                  <a:pt x="176" y="82"/>
                  <a:pt x="176" y="80"/>
                </a:cubicBezTo>
                <a:cubicBezTo>
                  <a:pt x="176" y="78"/>
                  <a:pt x="174" y="76"/>
                  <a:pt x="172" y="76"/>
                </a:cubicBezTo>
                <a:moveTo>
                  <a:pt x="140" y="92"/>
                </a:moveTo>
                <a:cubicBezTo>
                  <a:pt x="133" y="92"/>
                  <a:pt x="128" y="87"/>
                  <a:pt x="128" y="80"/>
                </a:cubicBezTo>
                <a:cubicBezTo>
                  <a:pt x="128" y="73"/>
                  <a:pt x="133" y="68"/>
                  <a:pt x="140" y="68"/>
                </a:cubicBezTo>
                <a:cubicBezTo>
                  <a:pt x="147" y="68"/>
                  <a:pt x="152" y="73"/>
                  <a:pt x="152" y="80"/>
                </a:cubicBezTo>
                <a:cubicBezTo>
                  <a:pt x="152" y="87"/>
                  <a:pt x="147" y="92"/>
                  <a:pt x="140" y="92"/>
                </a:cubicBezTo>
              </a:path>
            </a:pathLst>
          </a:custGeom>
          <a:solidFill>
            <a:schemeClr val="bg1"/>
          </a:solidFill>
          <a:ln>
            <a:noFill/>
          </a:ln>
        </p:spPr>
        <p:txBody>
          <a:bodyPr vert="horz" wrap="square" lIns="91440" tIns="45720" rIns="91440" bIns="45720" numCol="1" anchor="t" anchorCtr="0" compatLnSpc="1"/>
          <a:lstStyle/>
          <a:p>
            <a:endParaRPr lang="en-US"/>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062454" y="1527810"/>
            <a:ext cx="1266825" cy="52260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dmitry-bayer-420970-unsplash"/>
          <p:cNvPicPr>
            <a:picLocks noChangeAspect="1"/>
          </p:cNvPicPr>
          <p:nvPr/>
        </p:nvPicPr>
        <p:blipFill>
          <a:blip r:embed="rId4"/>
          <a:srcRect t="4135" b="4135"/>
          <a:stretch>
            <a:fillRect/>
          </a:stretch>
        </p:blipFill>
        <p:spPr>
          <a:xfrm>
            <a:off x="7131801" y="468649"/>
            <a:ext cx="5060161" cy="5920740"/>
          </a:xfrm>
          <a:prstGeom prst="rect">
            <a:avLst/>
          </a:prstGeom>
        </p:spPr>
      </p:pic>
      <p:sp>
        <p:nvSpPr>
          <p:cNvPr id="8" name="文本框 7"/>
          <p:cNvSpPr txBox="1"/>
          <p:nvPr>
            <p:custDataLst>
              <p:tags r:id="rId2"/>
            </p:custDataLst>
          </p:nvPr>
        </p:nvSpPr>
        <p:spPr>
          <a:xfrm>
            <a:off x="837565" y="2145665"/>
            <a:ext cx="6115685" cy="1975761"/>
          </a:xfrm>
          <a:prstGeom prst="rect">
            <a:avLst/>
          </a:prstGeom>
        </p:spPr>
        <p:txBody>
          <a:bodyPr wrap="square">
            <a:noAutofit/>
          </a:bodyPr>
          <a:lstStyle>
            <a:defPPr>
              <a:defRPr lang="zh-CN"/>
            </a:defPPr>
            <a:lvl1pPr fontAlgn="auto">
              <a:lnSpc>
                <a:spcPct val="130000"/>
              </a:lnSpc>
              <a:spcAft>
                <a:spcPts val="1800"/>
              </a:spcAft>
              <a:defRPr sz="1200">
                <a:solidFill>
                  <a:schemeClr val="tx1">
                    <a:lumMod val="50000"/>
                    <a:lumOff val="50000"/>
                  </a:schemeClr>
                </a:solidFill>
              </a:defRPr>
            </a:lvl1pPr>
          </a:lstStyle>
          <a:p>
            <a:r>
              <a:rPr lang="en-US" altLang="zh-CN" sz="1400" dirty="0" err="1">
                <a:solidFill>
                  <a:srgbClr val="000000"/>
                </a:solidFill>
              </a:rPr>
              <a:t>华行知教育科技有限公司是一家以</a:t>
            </a:r>
            <a:r>
              <a:rPr lang="zh-CN" altLang="en-US" sz="1400" dirty="0">
                <a:solidFill>
                  <a:srgbClr val="000000"/>
                </a:solidFill>
              </a:rPr>
              <a:t>英国伦敦</a:t>
            </a:r>
            <a:r>
              <a:rPr lang="en-US" altLang="zh-CN" sz="1400" dirty="0" err="1">
                <a:solidFill>
                  <a:srgbClr val="000000"/>
                </a:solidFill>
              </a:rPr>
              <a:t>为总部</a:t>
            </a:r>
            <a:r>
              <a:rPr lang="en-US" altLang="zh-CN" sz="1400" dirty="0">
                <a:solidFill>
                  <a:srgbClr val="000000"/>
                </a:solidFill>
              </a:rPr>
              <a:t>，</a:t>
            </a:r>
            <a:r>
              <a:rPr lang="zh-CN" altLang="en-US" sz="1400" dirty="0">
                <a:solidFill>
                  <a:srgbClr val="000000"/>
                </a:solidFill>
              </a:rPr>
              <a:t>中国辽宁</a:t>
            </a:r>
            <a:r>
              <a:rPr lang="en-US" altLang="zh-CN" sz="1400" dirty="0">
                <a:solidFill>
                  <a:srgbClr val="000000"/>
                </a:solidFill>
              </a:rPr>
              <a:t>、</a:t>
            </a:r>
            <a:r>
              <a:rPr lang="en-US" altLang="zh-CN" sz="1400" dirty="0" err="1">
                <a:solidFill>
                  <a:srgbClr val="000000"/>
                </a:solidFill>
              </a:rPr>
              <a:t>奥地利维也纳和澳洲悉尼设有独立办事处的教育咨询公司。我们拥有十年以上的</a:t>
            </a:r>
            <a:r>
              <a:rPr lang="zh-CN" altLang="en-US" sz="1400" dirty="0">
                <a:solidFill>
                  <a:srgbClr val="000000"/>
                </a:solidFill>
              </a:rPr>
              <a:t>国际夏令营</a:t>
            </a:r>
            <a:r>
              <a:rPr lang="en-US" altLang="zh-CN" sz="1400" dirty="0" err="1">
                <a:solidFill>
                  <a:srgbClr val="000000"/>
                </a:solidFill>
              </a:rPr>
              <a:t>活动</a:t>
            </a:r>
            <a:r>
              <a:rPr lang="zh-CN" altLang="en-US" sz="1400" dirty="0">
                <a:solidFill>
                  <a:srgbClr val="000000"/>
                </a:solidFill>
              </a:rPr>
              <a:t>经验，</a:t>
            </a:r>
            <a:r>
              <a:rPr lang="en-US" altLang="zh-CN" sz="1400" dirty="0" err="1">
                <a:solidFill>
                  <a:srgbClr val="000000"/>
                </a:solidFill>
              </a:rPr>
              <a:t>英国教育行业多名任职人员的丰富且稳定的资源，从而开</a:t>
            </a:r>
            <a:r>
              <a:rPr lang="zh-CN" altLang="en-US" sz="1400" dirty="0">
                <a:solidFill>
                  <a:srgbClr val="000000"/>
                </a:solidFill>
              </a:rPr>
              <a:t>设</a:t>
            </a:r>
            <a:r>
              <a:rPr lang="en-US" altLang="zh-CN" sz="1400" dirty="0">
                <a:solidFill>
                  <a:srgbClr val="000000"/>
                </a:solidFill>
              </a:rPr>
              <a:t>为亚洲、欧洲、澳洲的学生或以家庭为单位的客户组织国际夏令营交流活动，研学、游学、交换生及国际私人定制化旅行。为学校、机构及文旅行业提供创新教育综合解决方案。同时也为客户提供出国留学咨询、择校、监护、签证等一系列周边服务。</a:t>
            </a:r>
          </a:p>
        </p:txBody>
      </p:sp>
      <p:sp>
        <p:nvSpPr>
          <p:cNvPr id="6" name="文本框 5"/>
          <p:cNvSpPr txBox="1"/>
          <p:nvPr/>
        </p:nvSpPr>
        <p:spPr>
          <a:xfrm>
            <a:off x="874727" y="1500823"/>
            <a:ext cx="4375453" cy="521970"/>
          </a:xfrm>
          <a:prstGeom prst="rect">
            <a:avLst/>
          </a:prstGeom>
          <a:noFill/>
        </p:spPr>
        <p:txBody>
          <a:bodyPr wrap="square" rtlCol="0">
            <a:noAutofit/>
          </a:bodyPr>
          <a:lstStyle/>
          <a:p>
            <a:pPr>
              <a:lnSpc>
                <a:spcPct val="90000"/>
              </a:lnSpc>
            </a:pPr>
            <a:r>
              <a:rPr lang="zh-CN" altLang="en-US" sz="3200" dirty="0"/>
              <a:t>华行知教育  </a:t>
            </a:r>
            <a:r>
              <a:rPr lang="en-US" altLang="zh-CN" sz="3200" b="1" dirty="0">
                <a:solidFill>
                  <a:srgbClr val="FFFFFF"/>
                </a:solidFill>
              </a:rPr>
              <a:t>AEA</a:t>
            </a:r>
          </a:p>
        </p:txBody>
      </p:sp>
      <p:sp>
        <p:nvSpPr>
          <p:cNvPr id="11" name="文本框 10"/>
          <p:cNvSpPr txBox="1"/>
          <p:nvPr/>
        </p:nvSpPr>
        <p:spPr>
          <a:xfrm>
            <a:off x="837565" y="616540"/>
            <a:ext cx="3013710" cy="368300"/>
          </a:xfrm>
          <a:prstGeom prst="rect">
            <a:avLst/>
          </a:prstGeom>
          <a:noFill/>
        </p:spPr>
        <p:txBody>
          <a:bodyPr wrap="square" rtlCol="0">
            <a:spAutoFit/>
          </a:bodyPr>
          <a:lstStyle/>
          <a:p>
            <a:r>
              <a:rPr lang="en-US" altLang="zh-CN" b="1" dirty="0"/>
              <a:t> ABOUT AEA</a:t>
            </a:r>
            <a:r>
              <a:rPr lang="en-US" altLang="zh-CN" dirty="0"/>
              <a:t> </a:t>
            </a:r>
          </a:p>
        </p:txBody>
      </p:sp>
      <p:sp>
        <p:nvSpPr>
          <p:cNvPr id="12" name="矩形 11"/>
          <p:cNvSpPr/>
          <p:nvPr/>
        </p:nvSpPr>
        <p:spPr>
          <a:xfrm>
            <a:off x="588645" y="6006465"/>
            <a:ext cx="245745" cy="38290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2ADFE77D-CBD5-773E-4056-2392D079818C}"/>
              </a:ext>
            </a:extLst>
          </p:cNvPr>
          <p:cNvSpPr txBox="1"/>
          <p:nvPr/>
        </p:nvSpPr>
        <p:spPr>
          <a:xfrm>
            <a:off x="874727" y="4121426"/>
            <a:ext cx="6115685" cy="2123658"/>
          </a:xfrm>
          <a:prstGeom prst="rect">
            <a:avLst/>
          </a:prstGeom>
          <a:noFill/>
        </p:spPr>
        <p:txBody>
          <a:bodyPr wrap="square" rtlCol="0">
            <a:spAutoFit/>
          </a:bodyPr>
          <a:lstStyle/>
          <a:p>
            <a:r>
              <a:rPr lang="en-GB" sz="1200" dirty="0"/>
              <a:t>AEA International Education is an education consulting company headquartered in the Liaoning region of China, with independent offices in London (UK), Vienna (Austria), and Sydney (Australia). With over ten years of experience in planning youth camp activities in China, as well as extensive experience in the registered and regulated cultural and tourism industry in China, and a wealth of stable resources from personnel in the British education industry, we pioneer international summer camp exchange activities for students from Asia, Europe, and Australia, as well as customised programs for families. We provide comprehensive innovative education solutions for schools, institutions, and the cultural and tourism industry. Additionally, we offer a range of peripheral services such as overseas study consultation, school selection, guardianship, and visa assistance for our clients.</a:t>
            </a:r>
            <a:endParaRPr lang="en-GB" dirty="0"/>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reeform 27"/>
          <p:cNvSpPr>
            <a:spLocks noEditPoints="1"/>
          </p:cNvSpPr>
          <p:nvPr/>
        </p:nvSpPr>
        <p:spPr bwMode="auto">
          <a:xfrm>
            <a:off x="6108065" y="1057593"/>
            <a:ext cx="8594" cy="8594"/>
          </a:xfrm>
          <a:custGeom>
            <a:avLst/>
            <a:gdLst>
              <a:gd name="T0" fmla="*/ 168 w 184"/>
              <a:gd name="T1" fmla="*/ 24 h 176"/>
              <a:gd name="T2" fmla="*/ 95 w 184"/>
              <a:gd name="T3" fmla="*/ 24 h 176"/>
              <a:gd name="T4" fmla="*/ 95 w 184"/>
              <a:gd name="T5" fmla="*/ 24 h 176"/>
              <a:gd name="T6" fmla="*/ 94 w 184"/>
              <a:gd name="T7" fmla="*/ 24 h 176"/>
              <a:gd name="T8" fmla="*/ 92 w 184"/>
              <a:gd name="T9" fmla="*/ 16 h 176"/>
              <a:gd name="T10" fmla="*/ 72 w 184"/>
              <a:gd name="T11" fmla="*/ 0 h 176"/>
              <a:gd name="T12" fmla="*/ 56 w 184"/>
              <a:gd name="T13" fmla="*/ 0 h 176"/>
              <a:gd name="T14" fmla="*/ 56 w 184"/>
              <a:gd name="T15" fmla="*/ 0 h 176"/>
              <a:gd name="T16" fmla="*/ 16 w 184"/>
              <a:gd name="T17" fmla="*/ 0 h 176"/>
              <a:gd name="T18" fmla="*/ 0 w 184"/>
              <a:gd name="T19" fmla="*/ 16 h 176"/>
              <a:gd name="T20" fmla="*/ 0 w 184"/>
              <a:gd name="T21" fmla="*/ 64 h 176"/>
              <a:gd name="T22" fmla="*/ 0 w 184"/>
              <a:gd name="T23" fmla="*/ 102 h 176"/>
              <a:gd name="T24" fmla="*/ 0 w 184"/>
              <a:gd name="T25" fmla="*/ 160 h 176"/>
              <a:gd name="T26" fmla="*/ 16 w 184"/>
              <a:gd name="T27" fmla="*/ 176 h 176"/>
              <a:gd name="T28" fmla="*/ 168 w 184"/>
              <a:gd name="T29" fmla="*/ 176 h 176"/>
              <a:gd name="T30" fmla="*/ 184 w 184"/>
              <a:gd name="T31" fmla="*/ 160 h 176"/>
              <a:gd name="T32" fmla="*/ 184 w 184"/>
              <a:gd name="T33" fmla="*/ 102 h 176"/>
              <a:gd name="T34" fmla="*/ 184 w 184"/>
              <a:gd name="T35" fmla="*/ 78 h 176"/>
              <a:gd name="T36" fmla="*/ 184 w 184"/>
              <a:gd name="T37" fmla="*/ 64 h 176"/>
              <a:gd name="T38" fmla="*/ 184 w 184"/>
              <a:gd name="T39" fmla="*/ 56 h 176"/>
              <a:gd name="T40" fmla="*/ 184 w 184"/>
              <a:gd name="T41" fmla="*/ 40 h 176"/>
              <a:gd name="T42" fmla="*/ 168 w 184"/>
              <a:gd name="T43" fmla="*/ 24 h 176"/>
              <a:gd name="T44" fmla="*/ 176 w 184"/>
              <a:gd name="T45" fmla="*/ 78 h 176"/>
              <a:gd name="T46" fmla="*/ 176 w 184"/>
              <a:gd name="T47" fmla="*/ 102 h 176"/>
              <a:gd name="T48" fmla="*/ 176 w 184"/>
              <a:gd name="T49" fmla="*/ 160 h 176"/>
              <a:gd name="T50" fmla="*/ 168 w 184"/>
              <a:gd name="T51" fmla="*/ 168 h 176"/>
              <a:gd name="T52" fmla="*/ 16 w 184"/>
              <a:gd name="T53" fmla="*/ 168 h 176"/>
              <a:gd name="T54" fmla="*/ 8 w 184"/>
              <a:gd name="T55" fmla="*/ 160 h 176"/>
              <a:gd name="T56" fmla="*/ 8 w 184"/>
              <a:gd name="T57" fmla="*/ 102 h 176"/>
              <a:gd name="T58" fmla="*/ 8 w 184"/>
              <a:gd name="T59" fmla="*/ 64 h 176"/>
              <a:gd name="T60" fmla="*/ 16 w 184"/>
              <a:gd name="T61" fmla="*/ 56 h 176"/>
              <a:gd name="T62" fmla="*/ 168 w 184"/>
              <a:gd name="T63" fmla="*/ 56 h 176"/>
              <a:gd name="T64" fmla="*/ 176 w 184"/>
              <a:gd name="T65" fmla="*/ 64 h 176"/>
              <a:gd name="T66" fmla="*/ 176 w 184"/>
              <a:gd name="T67" fmla="*/ 78 h 176"/>
              <a:gd name="T68" fmla="*/ 176 w 184"/>
              <a:gd name="T69" fmla="*/ 50 h 176"/>
              <a:gd name="T70" fmla="*/ 168 w 184"/>
              <a:gd name="T71" fmla="*/ 48 h 176"/>
              <a:gd name="T72" fmla="*/ 16 w 184"/>
              <a:gd name="T73" fmla="*/ 48 h 176"/>
              <a:gd name="T74" fmla="*/ 8 w 184"/>
              <a:gd name="T75" fmla="*/ 50 h 176"/>
              <a:gd name="T76" fmla="*/ 8 w 184"/>
              <a:gd name="T77" fmla="*/ 32 h 176"/>
              <a:gd name="T78" fmla="*/ 8 w 184"/>
              <a:gd name="T79" fmla="*/ 32 h 176"/>
              <a:gd name="T80" fmla="*/ 8 w 184"/>
              <a:gd name="T81" fmla="*/ 24 h 176"/>
              <a:gd name="T82" fmla="*/ 8 w 184"/>
              <a:gd name="T83" fmla="*/ 24 h 176"/>
              <a:gd name="T84" fmla="*/ 8 w 184"/>
              <a:gd name="T85" fmla="*/ 16 h 176"/>
              <a:gd name="T86" fmla="*/ 16 w 184"/>
              <a:gd name="T87" fmla="*/ 8 h 176"/>
              <a:gd name="T88" fmla="*/ 56 w 184"/>
              <a:gd name="T89" fmla="*/ 8 h 176"/>
              <a:gd name="T90" fmla="*/ 56 w 184"/>
              <a:gd name="T91" fmla="*/ 8 h 176"/>
              <a:gd name="T92" fmla="*/ 72 w 184"/>
              <a:gd name="T93" fmla="*/ 8 h 176"/>
              <a:gd name="T94" fmla="*/ 84 w 184"/>
              <a:gd name="T95" fmla="*/ 16 h 176"/>
              <a:gd name="T96" fmla="*/ 86 w 184"/>
              <a:gd name="T97" fmla="*/ 24 h 176"/>
              <a:gd name="T98" fmla="*/ 84 w 184"/>
              <a:gd name="T99" fmla="*/ 24 h 176"/>
              <a:gd name="T100" fmla="*/ 84 w 184"/>
              <a:gd name="T101" fmla="*/ 24 h 176"/>
              <a:gd name="T102" fmla="*/ 84 w 184"/>
              <a:gd name="T103" fmla="*/ 24 h 176"/>
              <a:gd name="T104" fmla="*/ 87 w 184"/>
              <a:gd name="T105" fmla="*/ 32 h 176"/>
              <a:gd name="T106" fmla="*/ 88 w 184"/>
              <a:gd name="T107" fmla="*/ 32 h 176"/>
              <a:gd name="T108" fmla="*/ 88 w 184"/>
              <a:gd name="T109" fmla="*/ 32 h 176"/>
              <a:gd name="T110" fmla="*/ 96 w 184"/>
              <a:gd name="T111" fmla="*/ 32 h 176"/>
              <a:gd name="T112" fmla="*/ 96 w 184"/>
              <a:gd name="T113" fmla="*/ 32 h 176"/>
              <a:gd name="T114" fmla="*/ 168 w 184"/>
              <a:gd name="T115" fmla="*/ 32 h 176"/>
              <a:gd name="T116" fmla="*/ 176 w 184"/>
              <a:gd name="T117" fmla="*/ 40 h 176"/>
              <a:gd name="T118" fmla="*/ 176 w 184"/>
              <a:gd name="T119" fmla="*/ 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4" h="176">
                <a:moveTo>
                  <a:pt x="168" y="24"/>
                </a:moveTo>
                <a:cubicBezTo>
                  <a:pt x="95" y="24"/>
                  <a:pt x="95" y="24"/>
                  <a:pt x="95" y="24"/>
                </a:cubicBezTo>
                <a:cubicBezTo>
                  <a:pt x="95" y="24"/>
                  <a:pt x="95" y="24"/>
                  <a:pt x="95" y="24"/>
                </a:cubicBezTo>
                <a:cubicBezTo>
                  <a:pt x="94" y="24"/>
                  <a:pt x="94" y="24"/>
                  <a:pt x="94" y="24"/>
                </a:cubicBezTo>
                <a:cubicBezTo>
                  <a:pt x="92" y="16"/>
                  <a:pt x="92" y="16"/>
                  <a:pt x="92" y="16"/>
                </a:cubicBezTo>
                <a:cubicBezTo>
                  <a:pt x="89" y="6"/>
                  <a:pt x="83" y="0"/>
                  <a:pt x="72" y="0"/>
                </a:cubicBezTo>
                <a:cubicBezTo>
                  <a:pt x="56" y="0"/>
                  <a:pt x="56" y="0"/>
                  <a:pt x="56" y="0"/>
                </a:cubicBezTo>
                <a:cubicBezTo>
                  <a:pt x="56" y="0"/>
                  <a:pt x="56" y="0"/>
                  <a:pt x="56" y="0"/>
                </a:cubicBezTo>
                <a:cubicBezTo>
                  <a:pt x="16" y="0"/>
                  <a:pt x="16" y="0"/>
                  <a:pt x="16" y="0"/>
                </a:cubicBezTo>
                <a:cubicBezTo>
                  <a:pt x="7" y="0"/>
                  <a:pt x="0" y="7"/>
                  <a:pt x="0" y="16"/>
                </a:cubicBezTo>
                <a:cubicBezTo>
                  <a:pt x="0" y="64"/>
                  <a:pt x="0" y="64"/>
                  <a:pt x="0" y="64"/>
                </a:cubicBezTo>
                <a:cubicBezTo>
                  <a:pt x="0" y="102"/>
                  <a:pt x="0" y="102"/>
                  <a:pt x="0" y="102"/>
                </a:cubicBezTo>
                <a:cubicBezTo>
                  <a:pt x="0" y="160"/>
                  <a:pt x="0" y="160"/>
                  <a:pt x="0" y="160"/>
                </a:cubicBezTo>
                <a:cubicBezTo>
                  <a:pt x="0" y="169"/>
                  <a:pt x="7" y="176"/>
                  <a:pt x="16" y="176"/>
                </a:cubicBezTo>
                <a:cubicBezTo>
                  <a:pt x="168" y="176"/>
                  <a:pt x="168" y="176"/>
                  <a:pt x="168" y="176"/>
                </a:cubicBezTo>
                <a:cubicBezTo>
                  <a:pt x="177" y="176"/>
                  <a:pt x="184" y="169"/>
                  <a:pt x="184" y="160"/>
                </a:cubicBezTo>
                <a:cubicBezTo>
                  <a:pt x="184" y="102"/>
                  <a:pt x="184" y="102"/>
                  <a:pt x="184" y="102"/>
                </a:cubicBezTo>
                <a:cubicBezTo>
                  <a:pt x="184" y="78"/>
                  <a:pt x="184" y="78"/>
                  <a:pt x="184" y="78"/>
                </a:cubicBezTo>
                <a:cubicBezTo>
                  <a:pt x="184" y="64"/>
                  <a:pt x="184" y="64"/>
                  <a:pt x="184" y="64"/>
                </a:cubicBezTo>
                <a:cubicBezTo>
                  <a:pt x="184" y="56"/>
                  <a:pt x="184" y="56"/>
                  <a:pt x="184" y="56"/>
                </a:cubicBezTo>
                <a:cubicBezTo>
                  <a:pt x="184" y="40"/>
                  <a:pt x="184" y="40"/>
                  <a:pt x="184" y="40"/>
                </a:cubicBezTo>
                <a:cubicBezTo>
                  <a:pt x="184" y="31"/>
                  <a:pt x="177" y="24"/>
                  <a:pt x="168" y="24"/>
                </a:cubicBezTo>
                <a:close/>
                <a:moveTo>
                  <a:pt x="176" y="78"/>
                </a:moveTo>
                <a:cubicBezTo>
                  <a:pt x="176" y="102"/>
                  <a:pt x="176" y="102"/>
                  <a:pt x="176" y="102"/>
                </a:cubicBezTo>
                <a:cubicBezTo>
                  <a:pt x="176" y="160"/>
                  <a:pt x="176" y="160"/>
                  <a:pt x="176" y="160"/>
                </a:cubicBezTo>
                <a:cubicBezTo>
                  <a:pt x="176" y="164"/>
                  <a:pt x="172" y="168"/>
                  <a:pt x="168" y="168"/>
                </a:cubicBezTo>
                <a:cubicBezTo>
                  <a:pt x="16" y="168"/>
                  <a:pt x="16" y="168"/>
                  <a:pt x="16" y="168"/>
                </a:cubicBezTo>
                <a:cubicBezTo>
                  <a:pt x="12" y="168"/>
                  <a:pt x="8" y="164"/>
                  <a:pt x="8" y="160"/>
                </a:cubicBezTo>
                <a:cubicBezTo>
                  <a:pt x="8" y="102"/>
                  <a:pt x="8" y="102"/>
                  <a:pt x="8" y="102"/>
                </a:cubicBezTo>
                <a:cubicBezTo>
                  <a:pt x="8" y="64"/>
                  <a:pt x="8" y="64"/>
                  <a:pt x="8" y="64"/>
                </a:cubicBezTo>
                <a:cubicBezTo>
                  <a:pt x="8" y="60"/>
                  <a:pt x="12" y="56"/>
                  <a:pt x="16" y="56"/>
                </a:cubicBezTo>
                <a:cubicBezTo>
                  <a:pt x="168" y="56"/>
                  <a:pt x="168" y="56"/>
                  <a:pt x="168" y="56"/>
                </a:cubicBezTo>
                <a:cubicBezTo>
                  <a:pt x="172" y="56"/>
                  <a:pt x="176" y="60"/>
                  <a:pt x="176" y="64"/>
                </a:cubicBezTo>
                <a:lnTo>
                  <a:pt x="176" y="78"/>
                </a:lnTo>
                <a:close/>
                <a:moveTo>
                  <a:pt x="176" y="50"/>
                </a:moveTo>
                <a:cubicBezTo>
                  <a:pt x="174" y="49"/>
                  <a:pt x="171" y="48"/>
                  <a:pt x="168" y="48"/>
                </a:cubicBezTo>
                <a:cubicBezTo>
                  <a:pt x="16" y="48"/>
                  <a:pt x="16" y="48"/>
                  <a:pt x="16" y="48"/>
                </a:cubicBezTo>
                <a:cubicBezTo>
                  <a:pt x="13" y="48"/>
                  <a:pt x="10" y="49"/>
                  <a:pt x="8" y="50"/>
                </a:cubicBezTo>
                <a:cubicBezTo>
                  <a:pt x="8" y="32"/>
                  <a:pt x="8" y="32"/>
                  <a:pt x="8" y="32"/>
                </a:cubicBezTo>
                <a:cubicBezTo>
                  <a:pt x="8" y="32"/>
                  <a:pt x="8" y="32"/>
                  <a:pt x="8" y="32"/>
                </a:cubicBezTo>
                <a:cubicBezTo>
                  <a:pt x="8" y="24"/>
                  <a:pt x="8" y="24"/>
                  <a:pt x="8" y="24"/>
                </a:cubicBezTo>
                <a:cubicBezTo>
                  <a:pt x="8" y="24"/>
                  <a:pt x="8" y="24"/>
                  <a:pt x="8" y="24"/>
                </a:cubicBezTo>
                <a:cubicBezTo>
                  <a:pt x="8" y="16"/>
                  <a:pt x="8" y="16"/>
                  <a:pt x="8" y="16"/>
                </a:cubicBezTo>
                <a:cubicBezTo>
                  <a:pt x="8" y="12"/>
                  <a:pt x="12" y="8"/>
                  <a:pt x="16" y="8"/>
                </a:cubicBezTo>
                <a:cubicBezTo>
                  <a:pt x="56" y="8"/>
                  <a:pt x="56" y="8"/>
                  <a:pt x="56" y="8"/>
                </a:cubicBezTo>
                <a:cubicBezTo>
                  <a:pt x="56" y="8"/>
                  <a:pt x="56" y="8"/>
                  <a:pt x="56" y="8"/>
                </a:cubicBezTo>
                <a:cubicBezTo>
                  <a:pt x="72" y="8"/>
                  <a:pt x="72" y="8"/>
                  <a:pt x="72" y="8"/>
                </a:cubicBezTo>
                <a:cubicBezTo>
                  <a:pt x="80" y="8"/>
                  <a:pt x="82" y="11"/>
                  <a:pt x="84" y="16"/>
                </a:cubicBezTo>
                <a:cubicBezTo>
                  <a:pt x="86" y="24"/>
                  <a:pt x="86" y="24"/>
                  <a:pt x="86" y="24"/>
                </a:cubicBezTo>
                <a:cubicBezTo>
                  <a:pt x="84" y="24"/>
                  <a:pt x="84" y="24"/>
                  <a:pt x="84" y="24"/>
                </a:cubicBezTo>
                <a:cubicBezTo>
                  <a:pt x="84" y="24"/>
                  <a:pt x="84" y="24"/>
                  <a:pt x="84" y="24"/>
                </a:cubicBezTo>
                <a:cubicBezTo>
                  <a:pt x="84" y="24"/>
                  <a:pt x="84" y="24"/>
                  <a:pt x="84" y="24"/>
                </a:cubicBezTo>
                <a:cubicBezTo>
                  <a:pt x="84" y="25"/>
                  <a:pt x="87" y="32"/>
                  <a:pt x="87" y="32"/>
                </a:cubicBezTo>
                <a:cubicBezTo>
                  <a:pt x="87" y="32"/>
                  <a:pt x="87" y="32"/>
                  <a:pt x="88" y="32"/>
                </a:cubicBezTo>
                <a:cubicBezTo>
                  <a:pt x="88" y="32"/>
                  <a:pt x="88" y="32"/>
                  <a:pt x="88" y="32"/>
                </a:cubicBezTo>
                <a:cubicBezTo>
                  <a:pt x="96" y="32"/>
                  <a:pt x="96" y="32"/>
                  <a:pt x="96" y="32"/>
                </a:cubicBezTo>
                <a:cubicBezTo>
                  <a:pt x="96" y="32"/>
                  <a:pt x="96" y="32"/>
                  <a:pt x="96" y="32"/>
                </a:cubicBezTo>
                <a:cubicBezTo>
                  <a:pt x="117" y="32"/>
                  <a:pt x="168" y="32"/>
                  <a:pt x="168" y="32"/>
                </a:cubicBezTo>
                <a:cubicBezTo>
                  <a:pt x="172" y="32"/>
                  <a:pt x="176" y="36"/>
                  <a:pt x="176" y="40"/>
                </a:cubicBezTo>
                <a:lnTo>
                  <a:pt x="176" y="50"/>
                </a:ln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31" name="Freeform 23"/>
          <p:cNvSpPr>
            <a:spLocks noEditPoints="1"/>
          </p:cNvSpPr>
          <p:nvPr/>
        </p:nvSpPr>
        <p:spPr bwMode="auto">
          <a:xfrm>
            <a:off x="6131560" y="2588578"/>
            <a:ext cx="8594" cy="8594"/>
          </a:xfrm>
          <a:custGeom>
            <a:avLst/>
            <a:gdLst>
              <a:gd name="T0" fmla="*/ 58 w 183"/>
              <a:gd name="T1" fmla="*/ 97 h 185"/>
              <a:gd name="T2" fmla="*/ 57 w 183"/>
              <a:gd name="T3" fmla="*/ 98 h 185"/>
              <a:gd name="T4" fmla="*/ 86 w 183"/>
              <a:gd name="T5" fmla="*/ 125 h 185"/>
              <a:gd name="T6" fmla="*/ 86 w 183"/>
              <a:gd name="T7" fmla="*/ 125 h 185"/>
              <a:gd name="T8" fmla="*/ 89 w 183"/>
              <a:gd name="T9" fmla="*/ 122 h 185"/>
              <a:gd name="T10" fmla="*/ 154 w 183"/>
              <a:gd name="T11" fmla="*/ 57 h 185"/>
              <a:gd name="T12" fmla="*/ 157 w 183"/>
              <a:gd name="T13" fmla="*/ 54 h 185"/>
              <a:gd name="T14" fmla="*/ 153 w 183"/>
              <a:gd name="T15" fmla="*/ 47 h 185"/>
              <a:gd name="T16" fmla="*/ 136 w 183"/>
              <a:gd name="T17" fmla="*/ 30 h 185"/>
              <a:gd name="T18" fmla="*/ 130 w 183"/>
              <a:gd name="T19" fmla="*/ 24 h 185"/>
              <a:gd name="T20" fmla="*/ 130 w 183"/>
              <a:gd name="T21" fmla="*/ 36 h 185"/>
              <a:gd name="T22" fmla="*/ 85 w 183"/>
              <a:gd name="T23" fmla="*/ 115 h 185"/>
              <a:gd name="T24" fmla="*/ 130 w 183"/>
              <a:gd name="T25" fmla="*/ 36 h 185"/>
              <a:gd name="T26" fmla="*/ 52 w 183"/>
              <a:gd name="T27" fmla="*/ 133 h 185"/>
              <a:gd name="T28" fmla="*/ 79 w 183"/>
              <a:gd name="T29" fmla="*/ 120 h 185"/>
              <a:gd name="T30" fmla="*/ 164 w 183"/>
              <a:gd name="T31" fmla="*/ 169 h 185"/>
              <a:gd name="T32" fmla="*/ 16 w 183"/>
              <a:gd name="T33" fmla="*/ 177 h 185"/>
              <a:gd name="T34" fmla="*/ 8 w 183"/>
              <a:gd name="T35" fmla="*/ 29 h 185"/>
              <a:gd name="T36" fmla="*/ 116 w 183"/>
              <a:gd name="T37" fmla="*/ 21 h 185"/>
              <a:gd name="T38" fmla="*/ 16 w 183"/>
              <a:gd name="T39" fmla="*/ 13 h 185"/>
              <a:gd name="T40" fmla="*/ 0 w 183"/>
              <a:gd name="T41" fmla="*/ 169 h 185"/>
              <a:gd name="T42" fmla="*/ 156 w 183"/>
              <a:gd name="T43" fmla="*/ 185 h 185"/>
              <a:gd name="T44" fmla="*/ 172 w 183"/>
              <a:gd name="T45" fmla="*/ 66 h 185"/>
              <a:gd name="T46" fmla="*/ 164 w 183"/>
              <a:gd name="T47" fmla="*/ 65 h 185"/>
              <a:gd name="T48" fmla="*/ 171 w 183"/>
              <a:gd name="T49" fmla="*/ 7 h 185"/>
              <a:gd name="T50" fmla="*/ 142 w 183"/>
              <a:gd name="T51" fmla="*/ 13 h 185"/>
              <a:gd name="T52" fmla="*/ 141 w 183"/>
              <a:gd name="T53" fmla="*/ 14 h 185"/>
              <a:gd name="T54" fmla="*/ 138 w 183"/>
              <a:gd name="T55" fmla="*/ 20 h 185"/>
              <a:gd name="T56" fmla="*/ 166 w 183"/>
              <a:gd name="T57" fmla="*/ 45 h 185"/>
              <a:gd name="T58" fmla="*/ 170 w 183"/>
              <a:gd name="T59" fmla="*/ 41 h 185"/>
              <a:gd name="T60" fmla="*/ 176 w 183"/>
              <a:gd name="T61" fmla="*/ 35 h 185"/>
              <a:gd name="T62" fmla="*/ 171 w 183"/>
              <a:gd name="T63" fmla="*/ 29 h 185"/>
              <a:gd name="T64" fmla="*/ 148 w 183"/>
              <a:gd name="T65" fmla="*/ 18 h 185"/>
              <a:gd name="T66" fmla="*/ 165 w 183"/>
              <a:gd name="T67" fmla="*/ 12 h 185"/>
              <a:gd name="T68" fmla="*/ 171 w 183"/>
              <a:gd name="T69" fmla="*/ 2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 h="185">
                <a:moveTo>
                  <a:pt x="60" y="95"/>
                </a:moveTo>
                <a:cubicBezTo>
                  <a:pt x="58" y="97"/>
                  <a:pt x="58" y="97"/>
                  <a:pt x="58" y="97"/>
                </a:cubicBezTo>
                <a:cubicBezTo>
                  <a:pt x="58" y="97"/>
                  <a:pt x="57" y="98"/>
                  <a:pt x="58" y="99"/>
                </a:cubicBezTo>
                <a:cubicBezTo>
                  <a:pt x="57" y="98"/>
                  <a:pt x="57" y="98"/>
                  <a:pt x="57" y="98"/>
                </a:cubicBezTo>
                <a:cubicBezTo>
                  <a:pt x="44" y="141"/>
                  <a:pt x="44" y="141"/>
                  <a:pt x="44" y="141"/>
                </a:cubicBezTo>
                <a:cubicBezTo>
                  <a:pt x="86" y="125"/>
                  <a:pt x="86" y="125"/>
                  <a:pt x="86" y="125"/>
                </a:cubicBezTo>
                <a:cubicBezTo>
                  <a:pt x="86" y="125"/>
                  <a:pt x="86" y="125"/>
                  <a:pt x="86" y="125"/>
                </a:cubicBezTo>
                <a:cubicBezTo>
                  <a:pt x="86" y="125"/>
                  <a:pt x="86" y="125"/>
                  <a:pt x="86" y="125"/>
                </a:cubicBezTo>
                <a:cubicBezTo>
                  <a:pt x="89" y="122"/>
                  <a:pt x="89" y="122"/>
                  <a:pt x="89" y="122"/>
                </a:cubicBezTo>
                <a:cubicBezTo>
                  <a:pt x="89" y="122"/>
                  <a:pt x="89" y="122"/>
                  <a:pt x="89" y="122"/>
                </a:cubicBezTo>
                <a:cubicBezTo>
                  <a:pt x="154" y="57"/>
                  <a:pt x="154" y="57"/>
                  <a:pt x="154" y="57"/>
                </a:cubicBezTo>
                <a:cubicBezTo>
                  <a:pt x="154" y="57"/>
                  <a:pt x="154" y="57"/>
                  <a:pt x="154" y="57"/>
                </a:cubicBezTo>
                <a:cubicBezTo>
                  <a:pt x="157" y="54"/>
                  <a:pt x="157" y="54"/>
                  <a:pt x="157" y="54"/>
                </a:cubicBezTo>
                <a:cubicBezTo>
                  <a:pt x="157" y="54"/>
                  <a:pt x="157" y="54"/>
                  <a:pt x="157" y="54"/>
                </a:cubicBezTo>
                <a:cubicBezTo>
                  <a:pt x="159" y="53"/>
                  <a:pt x="159" y="53"/>
                  <a:pt x="159" y="53"/>
                </a:cubicBezTo>
                <a:cubicBezTo>
                  <a:pt x="153" y="47"/>
                  <a:pt x="153" y="47"/>
                  <a:pt x="153" y="47"/>
                </a:cubicBezTo>
                <a:cubicBezTo>
                  <a:pt x="153" y="47"/>
                  <a:pt x="153" y="47"/>
                  <a:pt x="153" y="47"/>
                </a:cubicBezTo>
                <a:cubicBezTo>
                  <a:pt x="136" y="30"/>
                  <a:pt x="136" y="30"/>
                  <a:pt x="136" y="30"/>
                </a:cubicBezTo>
                <a:cubicBezTo>
                  <a:pt x="136" y="30"/>
                  <a:pt x="136" y="30"/>
                  <a:pt x="136" y="30"/>
                </a:cubicBezTo>
                <a:cubicBezTo>
                  <a:pt x="130" y="24"/>
                  <a:pt x="130" y="24"/>
                  <a:pt x="130" y="24"/>
                </a:cubicBezTo>
                <a:cubicBezTo>
                  <a:pt x="60" y="95"/>
                  <a:pt x="60" y="95"/>
                  <a:pt x="60" y="95"/>
                </a:cubicBezTo>
                <a:close/>
                <a:moveTo>
                  <a:pt x="130" y="36"/>
                </a:moveTo>
                <a:cubicBezTo>
                  <a:pt x="147" y="53"/>
                  <a:pt x="147" y="53"/>
                  <a:pt x="147" y="53"/>
                </a:cubicBezTo>
                <a:cubicBezTo>
                  <a:pt x="85" y="115"/>
                  <a:pt x="85" y="115"/>
                  <a:pt x="85" y="115"/>
                </a:cubicBezTo>
                <a:cubicBezTo>
                  <a:pt x="68" y="98"/>
                  <a:pt x="68" y="98"/>
                  <a:pt x="68" y="98"/>
                </a:cubicBezTo>
                <a:lnTo>
                  <a:pt x="130" y="36"/>
                </a:lnTo>
                <a:close/>
                <a:moveTo>
                  <a:pt x="79" y="120"/>
                </a:moveTo>
                <a:cubicBezTo>
                  <a:pt x="52" y="133"/>
                  <a:pt x="52" y="133"/>
                  <a:pt x="52" y="133"/>
                </a:cubicBezTo>
                <a:cubicBezTo>
                  <a:pt x="63" y="105"/>
                  <a:pt x="63" y="105"/>
                  <a:pt x="63" y="105"/>
                </a:cubicBezTo>
                <a:lnTo>
                  <a:pt x="79" y="120"/>
                </a:lnTo>
                <a:close/>
                <a:moveTo>
                  <a:pt x="164" y="65"/>
                </a:moveTo>
                <a:cubicBezTo>
                  <a:pt x="164" y="169"/>
                  <a:pt x="164" y="169"/>
                  <a:pt x="164" y="169"/>
                </a:cubicBezTo>
                <a:cubicBezTo>
                  <a:pt x="164" y="173"/>
                  <a:pt x="160" y="177"/>
                  <a:pt x="156" y="177"/>
                </a:cubicBezTo>
                <a:cubicBezTo>
                  <a:pt x="16" y="177"/>
                  <a:pt x="16" y="177"/>
                  <a:pt x="16" y="177"/>
                </a:cubicBezTo>
                <a:cubicBezTo>
                  <a:pt x="12" y="177"/>
                  <a:pt x="8" y="173"/>
                  <a:pt x="8" y="169"/>
                </a:cubicBezTo>
                <a:cubicBezTo>
                  <a:pt x="8" y="29"/>
                  <a:pt x="8" y="29"/>
                  <a:pt x="8" y="29"/>
                </a:cubicBezTo>
                <a:cubicBezTo>
                  <a:pt x="8" y="25"/>
                  <a:pt x="12" y="21"/>
                  <a:pt x="16" y="21"/>
                </a:cubicBezTo>
                <a:cubicBezTo>
                  <a:pt x="116" y="21"/>
                  <a:pt x="116" y="21"/>
                  <a:pt x="116" y="21"/>
                </a:cubicBezTo>
                <a:cubicBezTo>
                  <a:pt x="116" y="13"/>
                  <a:pt x="116" y="13"/>
                  <a:pt x="116" y="13"/>
                </a:cubicBezTo>
                <a:cubicBezTo>
                  <a:pt x="16" y="13"/>
                  <a:pt x="16" y="13"/>
                  <a:pt x="16" y="13"/>
                </a:cubicBezTo>
                <a:cubicBezTo>
                  <a:pt x="7" y="13"/>
                  <a:pt x="0" y="20"/>
                  <a:pt x="0" y="29"/>
                </a:cubicBezTo>
                <a:cubicBezTo>
                  <a:pt x="0" y="169"/>
                  <a:pt x="0" y="169"/>
                  <a:pt x="0" y="169"/>
                </a:cubicBezTo>
                <a:cubicBezTo>
                  <a:pt x="0" y="178"/>
                  <a:pt x="7" y="185"/>
                  <a:pt x="16" y="185"/>
                </a:cubicBezTo>
                <a:cubicBezTo>
                  <a:pt x="156" y="185"/>
                  <a:pt x="156" y="185"/>
                  <a:pt x="156" y="185"/>
                </a:cubicBezTo>
                <a:cubicBezTo>
                  <a:pt x="165" y="185"/>
                  <a:pt x="172" y="178"/>
                  <a:pt x="172" y="169"/>
                </a:cubicBezTo>
                <a:cubicBezTo>
                  <a:pt x="172" y="66"/>
                  <a:pt x="172" y="66"/>
                  <a:pt x="172" y="66"/>
                </a:cubicBezTo>
                <a:cubicBezTo>
                  <a:pt x="171" y="65"/>
                  <a:pt x="171" y="65"/>
                  <a:pt x="171" y="65"/>
                </a:cubicBezTo>
                <a:lnTo>
                  <a:pt x="164" y="65"/>
                </a:lnTo>
                <a:close/>
                <a:moveTo>
                  <a:pt x="176" y="12"/>
                </a:moveTo>
                <a:cubicBezTo>
                  <a:pt x="171" y="7"/>
                  <a:pt x="171" y="7"/>
                  <a:pt x="171" y="7"/>
                </a:cubicBezTo>
                <a:cubicBezTo>
                  <a:pt x="165" y="0"/>
                  <a:pt x="154" y="0"/>
                  <a:pt x="148" y="7"/>
                </a:cubicBezTo>
                <a:cubicBezTo>
                  <a:pt x="142" y="13"/>
                  <a:pt x="142" y="13"/>
                  <a:pt x="142" y="13"/>
                </a:cubicBezTo>
                <a:cubicBezTo>
                  <a:pt x="142" y="14"/>
                  <a:pt x="142" y="14"/>
                  <a:pt x="142" y="14"/>
                </a:cubicBezTo>
                <a:cubicBezTo>
                  <a:pt x="142" y="14"/>
                  <a:pt x="141" y="14"/>
                  <a:pt x="141" y="14"/>
                </a:cubicBezTo>
                <a:cubicBezTo>
                  <a:pt x="138" y="17"/>
                  <a:pt x="138" y="17"/>
                  <a:pt x="138" y="17"/>
                </a:cubicBezTo>
                <a:cubicBezTo>
                  <a:pt x="137" y="18"/>
                  <a:pt x="137" y="19"/>
                  <a:pt x="138" y="20"/>
                </a:cubicBezTo>
                <a:cubicBezTo>
                  <a:pt x="163" y="45"/>
                  <a:pt x="163" y="45"/>
                  <a:pt x="163" y="45"/>
                </a:cubicBezTo>
                <a:cubicBezTo>
                  <a:pt x="164" y="46"/>
                  <a:pt x="166" y="46"/>
                  <a:pt x="166" y="45"/>
                </a:cubicBezTo>
                <a:cubicBezTo>
                  <a:pt x="169" y="42"/>
                  <a:pt x="169" y="42"/>
                  <a:pt x="169" y="42"/>
                </a:cubicBezTo>
                <a:cubicBezTo>
                  <a:pt x="169" y="42"/>
                  <a:pt x="170" y="41"/>
                  <a:pt x="170" y="41"/>
                </a:cubicBezTo>
                <a:cubicBezTo>
                  <a:pt x="170" y="41"/>
                  <a:pt x="170" y="41"/>
                  <a:pt x="170" y="41"/>
                </a:cubicBezTo>
                <a:cubicBezTo>
                  <a:pt x="176" y="35"/>
                  <a:pt x="176" y="35"/>
                  <a:pt x="176" y="35"/>
                </a:cubicBezTo>
                <a:cubicBezTo>
                  <a:pt x="183" y="29"/>
                  <a:pt x="183" y="18"/>
                  <a:pt x="176" y="12"/>
                </a:cubicBezTo>
                <a:close/>
                <a:moveTo>
                  <a:pt x="171" y="29"/>
                </a:moveTo>
                <a:cubicBezTo>
                  <a:pt x="165" y="35"/>
                  <a:pt x="165" y="35"/>
                  <a:pt x="165" y="35"/>
                </a:cubicBezTo>
                <a:cubicBezTo>
                  <a:pt x="148" y="18"/>
                  <a:pt x="148" y="18"/>
                  <a:pt x="148" y="18"/>
                </a:cubicBezTo>
                <a:cubicBezTo>
                  <a:pt x="154" y="12"/>
                  <a:pt x="154" y="12"/>
                  <a:pt x="154" y="12"/>
                </a:cubicBezTo>
                <a:cubicBezTo>
                  <a:pt x="157" y="9"/>
                  <a:pt x="162" y="9"/>
                  <a:pt x="165" y="12"/>
                </a:cubicBezTo>
                <a:cubicBezTo>
                  <a:pt x="171" y="18"/>
                  <a:pt x="171" y="18"/>
                  <a:pt x="171" y="18"/>
                </a:cubicBezTo>
                <a:cubicBezTo>
                  <a:pt x="174" y="21"/>
                  <a:pt x="174" y="26"/>
                  <a:pt x="171" y="29"/>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prstClr val="black"/>
              </a:solidFill>
            </a:endParaRPr>
          </a:p>
        </p:txBody>
      </p:sp>
      <p:grpSp>
        <p:nvGrpSpPr>
          <p:cNvPr id="329" name="组合 328"/>
          <p:cNvGrpSpPr/>
          <p:nvPr/>
        </p:nvGrpSpPr>
        <p:grpSpPr>
          <a:xfrm>
            <a:off x="6184900" y="3963353"/>
            <a:ext cx="8594" cy="8594"/>
            <a:chOff x="8259" y="7329"/>
            <a:chExt cx="1134" cy="995"/>
          </a:xfrm>
        </p:grpSpPr>
        <p:sp>
          <p:nvSpPr>
            <p:cNvPr id="330" name="Freeform 269"/>
            <p:cNvSpPr/>
            <p:nvPr/>
          </p:nvSpPr>
          <p:spPr bwMode="auto">
            <a:xfrm>
              <a:off x="8259" y="7614"/>
              <a:ext cx="1135" cy="710"/>
            </a:xfrm>
            <a:custGeom>
              <a:avLst/>
              <a:gdLst>
                <a:gd name="T0" fmla="*/ 188 w 192"/>
                <a:gd name="T1" fmla="*/ 120 h 120"/>
                <a:gd name="T2" fmla="*/ 187 w 192"/>
                <a:gd name="T3" fmla="*/ 120 h 120"/>
                <a:gd name="T4" fmla="*/ 124 w 192"/>
                <a:gd name="T5" fmla="*/ 104 h 120"/>
                <a:gd name="T6" fmla="*/ 61 w 192"/>
                <a:gd name="T7" fmla="*/ 116 h 120"/>
                <a:gd name="T8" fmla="*/ 59 w 192"/>
                <a:gd name="T9" fmla="*/ 116 h 120"/>
                <a:gd name="T10" fmla="*/ 3 w 192"/>
                <a:gd name="T11" fmla="*/ 104 h 120"/>
                <a:gd name="T12" fmla="*/ 0 w 192"/>
                <a:gd name="T13" fmla="*/ 100 h 120"/>
                <a:gd name="T14" fmla="*/ 0 w 192"/>
                <a:gd name="T15" fmla="*/ 4 h 120"/>
                <a:gd name="T16" fmla="*/ 2 w 192"/>
                <a:gd name="T17" fmla="*/ 1 h 120"/>
                <a:gd name="T18" fmla="*/ 5 w 192"/>
                <a:gd name="T19" fmla="*/ 0 h 120"/>
                <a:gd name="T20" fmla="*/ 60 w 192"/>
                <a:gd name="T21" fmla="*/ 16 h 120"/>
                <a:gd name="T22" fmla="*/ 79 w 192"/>
                <a:gd name="T23" fmla="*/ 8 h 120"/>
                <a:gd name="T24" fmla="*/ 84 w 192"/>
                <a:gd name="T25" fmla="*/ 11 h 120"/>
                <a:gd name="T26" fmla="*/ 81 w 192"/>
                <a:gd name="T27" fmla="*/ 16 h 120"/>
                <a:gd name="T28" fmla="*/ 61 w 192"/>
                <a:gd name="T29" fmla="*/ 24 h 120"/>
                <a:gd name="T30" fmla="*/ 59 w 192"/>
                <a:gd name="T31" fmla="*/ 24 h 120"/>
                <a:gd name="T32" fmla="*/ 8 w 192"/>
                <a:gd name="T33" fmla="*/ 9 h 120"/>
                <a:gd name="T34" fmla="*/ 8 w 192"/>
                <a:gd name="T35" fmla="*/ 97 h 120"/>
                <a:gd name="T36" fmla="*/ 60 w 192"/>
                <a:gd name="T37" fmla="*/ 108 h 120"/>
                <a:gd name="T38" fmla="*/ 123 w 192"/>
                <a:gd name="T39" fmla="*/ 96 h 120"/>
                <a:gd name="T40" fmla="*/ 125 w 192"/>
                <a:gd name="T41" fmla="*/ 96 h 120"/>
                <a:gd name="T42" fmla="*/ 184 w 192"/>
                <a:gd name="T43" fmla="*/ 111 h 120"/>
                <a:gd name="T44" fmla="*/ 184 w 192"/>
                <a:gd name="T45" fmla="*/ 23 h 120"/>
                <a:gd name="T46" fmla="*/ 147 w 192"/>
                <a:gd name="T47" fmla="*/ 12 h 120"/>
                <a:gd name="T48" fmla="*/ 144 w 192"/>
                <a:gd name="T49" fmla="*/ 7 h 120"/>
                <a:gd name="T50" fmla="*/ 149 w 192"/>
                <a:gd name="T51" fmla="*/ 4 h 120"/>
                <a:gd name="T52" fmla="*/ 189 w 192"/>
                <a:gd name="T53" fmla="*/ 16 h 120"/>
                <a:gd name="T54" fmla="*/ 192 w 192"/>
                <a:gd name="T55" fmla="*/ 20 h 120"/>
                <a:gd name="T56" fmla="*/ 192 w 192"/>
                <a:gd name="T57" fmla="*/ 116 h 120"/>
                <a:gd name="T58" fmla="*/ 190 w 192"/>
                <a:gd name="T59" fmla="*/ 119 h 120"/>
                <a:gd name="T60" fmla="*/ 188 w 192"/>
                <a:gd name="T6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2" h="120">
                  <a:moveTo>
                    <a:pt x="188" y="120"/>
                  </a:moveTo>
                  <a:cubicBezTo>
                    <a:pt x="188" y="120"/>
                    <a:pt x="187" y="120"/>
                    <a:pt x="187" y="120"/>
                  </a:cubicBezTo>
                  <a:cubicBezTo>
                    <a:pt x="124" y="104"/>
                    <a:pt x="124" y="104"/>
                    <a:pt x="124" y="104"/>
                  </a:cubicBezTo>
                  <a:cubicBezTo>
                    <a:pt x="61" y="116"/>
                    <a:pt x="61" y="116"/>
                    <a:pt x="61" y="116"/>
                  </a:cubicBezTo>
                  <a:cubicBezTo>
                    <a:pt x="60" y="116"/>
                    <a:pt x="60" y="116"/>
                    <a:pt x="59" y="116"/>
                  </a:cubicBezTo>
                  <a:cubicBezTo>
                    <a:pt x="3" y="104"/>
                    <a:pt x="3" y="104"/>
                    <a:pt x="3" y="104"/>
                  </a:cubicBezTo>
                  <a:cubicBezTo>
                    <a:pt x="1" y="104"/>
                    <a:pt x="0" y="102"/>
                    <a:pt x="0" y="100"/>
                  </a:cubicBezTo>
                  <a:cubicBezTo>
                    <a:pt x="0" y="4"/>
                    <a:pt x="0" y="4"/>
                    <a:pt x="0" y="4"/>
                  </a:cubicBezTo>
                  <a:cubicBezTo>
                    <a:pt x="0" y="3"/>
                    <a:pt x="1" y="2"/>
                    <a:pt x="2" y="1"/>
                  </a:cubicBezTo>
                  <a:cubicBezTo>
                    <a:pt x="3" y="0"/>
                    <a:pt x="4" y="0"/>
                    <a:pt x="5" y="0"/>
                  </a:cubicBezTo>
                  <a:cubicBezTo>
                    <a:pt x="60" y="16"/>
                    <a:pt x="60" y="16"/>
                    <a:pt x="60" y="16"/>
                  </a:cubicBezTo>
                  <a:cubicBezTo>
                    <a:pt x="79" y="8"/>
                    <a:pt x="79" y="8"/>
                    <a:pt x="79" y="8"/>
                  </a:cubicBezTo>
                  <a:cubicBezTo>
                    <a:pt x="81" y="7"/>
                    <a:pt x="83" y="8"/>
                    <a:pt x="84" y="11"/>
                  </a:cubicBezTo>
                  <a:cubicBezTo>
                    <a:pt x="85" y="13"/>
                    <a:pt x="84" y="15"/>
                    <a:pt x="81" y="16"/>
                  </a:cubicBezTo>
                  <a:cubicBezTo>
                    <a:pt x="61" y="24"/>
                    <a:pt x="61" y="24"/>
                    <a:pt x="61" y="24"/>
                  </a:cubicBezTo>
                  <a:cubicBezTo>
                    <a:pt x="61" y="24"/>
                    <a:pt x="60" y="24"/>
                    <a:pt x="59" y="24"/>
                  </a:cubicBezTo>
                  <a:cubicBezTo>
                    <a:pt x="8" y="9"/>
                    <a:pt x="8" y="9"/>
                    <a:pt x="8" y="9"/>
                  </a:cubicBezTo>
                  <a:cubicBezTo>
                    <a:pt x="8" y="97"/>
                    <a:pt x="8" y="97"/>
                    <a:pt x="8" y="97"/>
                  </a:cubicBezTo>
                  <a:cubicBezTo>
                    <a:pt x="60" y="108"/>
                    <a:pt x="60" y="108"/>
                    <a:pt x="60" y="108"/>
                  </a:cubicBezTo>
                  <a:cubicBezTo>
                    <a:pt x="123" y="96"/>
                    <a:pt x="123" y="96"/>
                    <a:pt x="123" y="96"/>
                  </a:cubicBezTo>
                  <a:cubicBezTo>
                    <a:pt x="124" y="96"/>
                    <a:pt x="124" y="96"/>
                    <a:pt x="125" y="96"/>
                  </a:cubicBezTo>
                  <a:cubicBezTo>
                    <a:pt x="184" y="111"/>
                    <a:pt x="184" y="111"/>
                    <a:pt x="184" y="111"/>
                  </a:cubicBezTo>
                  <a:cubicBezTo>
                    <a:pt x="184" y="23"/>
                    <a:pt x="184" y="23"/>
                    <a:pt x="184" y="23"/>
                  </a:cubicBezTo>
                  <a:cubicBezTo>
                    <a:pt x="147" y="12"/>
                    <a:pt x="147" y="12"/>
                    <a:pt x="147" y="12"/>
                  </a:cubicBezTo>
                  <a:cubicBezTo>
                    <a:pt x="145" y="11"/>
                    <a:pt x="144" y="9"/>
                    <a:pt x="144" y="7"/>
                  </a:cubicBezTo>
                  <a:cubicBezTo>
                    <a:pt x="145" y="5"/>
                    <a:pt x="147" y="4"/>
                    <a:pt x="149" y="4"/>
                  </a:cubicBezTo>
                  <a:cubicBezTo>
                    <a:pt x="189" y="16"/>
                    <a:pt x="189" y="16"/>
                    <a:pt x="189" y="16"/>
                  </a:cubicBezTo>
                  <a:cubicBezTo>
                    <a:pt x="191" y="17"/>
                    <a:pt x="192" y="18"/>
                    <a:pt x="192" y="20"/>
                  </a:cubicBezTo>
                  <a:cubicBezTo>
                    <a:pt x="192" y="116"/>
                    <a:pt x="192" y="116"/>
                    <a:pt x="192" y="116"/>
                  </a:cubicBezTo>
                  <a:cubicBezTo>
                    <a:pt x="192" y="117"/>
                    <a:pt x="191" y="118"/>
                    <a:pt x="190" y="119"/>
                  </a:cubicBezTo>
                  <a:cubicBezTo>
                    <a:pt x="190" y="120"/>
                    <a:pt x="189" y="120"/>
                    <a:pt x="188" y="12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1" name="Freeform 270"/>
            <p:cNvSpPr>
              <a:spLocks noEditPoints="1"/>
            </p:cNvSpPr>
            <p:nvPr/>
          </p:nvSpPr>
          <p:spPr bwMode="auto">
            <a:xfrm>
              <a:off x="8687" y="7329"/>
              <a:ext cx="473" cy="593"/>
            </a:xfrm>
            <a:custGeom>
              <a:avLst/>
              <a:gdLst>
                <a:gd name="T0" fmla="*/ 40 w 80"/>
                <a:gd name="T1" fmla="*/ 100 h 100"/>
                <a:gd name="T2" fmla="*/ 38 w 80"/>
                <a:gd name="T3" fmla="*/ 99 h 100"/>
                <a:gd name="T4" fmla="*/ 0 w 80"/>
                <a:gd name="T5" fmla="*/ 40 h 100"/>
                <a:gd name="T6" fmla="*/ 40 w 80"/>
                <a:gd name="T7" fmla="*/ 0 h 100"/>
                <a:gd name="T8" fmla="*/ 80 w 80"/>
                <a:gd name="T9" fmla="*/ 40 h 100"/>
                <a:gd name="T10" fmla="*/ 42 w 80"/>
                <a:gd name="T11" fmla="*/ 99 h 100"/>
                <a:gd name="T12" fmla="*/ 40 w 80"/>
                <a:gd name="T13" fmla="*/ 100 h 100"/>
                <a:gd name="T14" fmla="*/ 40 w 80"/>
                <a:gd name="T15" fmla="*/ 8 h 100"/>
                <a:gd name="T16" fmla="*/ 8 w 80"/>
                <a:gd name="T17" fmla="*/ 40 h 100"/>
                <a:gd name="T18" fmla="*/ 40 w 80"/>
                <a:gd name="T19" fmla="*/ 91 h 100"/>
                <a:gd name="T20" fmla="*/ 72 w 80"/>
                <a:gd name="T21" fmla="*/ 40 h 100"/>
                <a:gd name="T22" fmla="*/ 40 w 80"/>
                <a:gd name="T23" fmla="*/ 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100">
                  <a:moveTo>
                    <a:pt x="40" y="100"/>
                  </a:moveTo>
                  <a:cubicBezTo>
                    <a:pt x="39" y="100"/>
                    <a:pt x="38" y="100"/>
                    <a:pt x="38" y="99"/>
                  </a:cubicBezTo>
                  <a:cubicBezTo>
                    <a:pt x="36" y="98"/>
                    <a:pt x="0" y="74"/>
                    <a:pt x="0" y="40"/>
                  </a:cubicBezTo>
                  <a:cubicBezTo>
                    <a:pt x="0" y="18"/>
                    <a:pt x="18" y="0"/>
                    <a:pt x="40" y="0"/>
                  </a:cubicBezTo>
                  <a:cubicBezTo>
                    <a:pt x="62" y="0"/>
                    <a:pt x="80" y="18"/>
                    <a:pt x="80" y="40"/>
                  </a:cubicBezTo>
                  <a:cubicBezTo>
                    <a:pt x="80" y="74"/>
                    <a:pt x="44" y="98"/>
                    <a:pt x="42" y="99"/>
                  </a:cubicBezTo>
                  <a:cubicBezTo>
                    <a:pt x="42" y="100"/>
                    <a:pt x="41" y="100"/>
                    <a:pt x="40" y="100"/>
                  </a:cubicBezTo>
                  <a:close/>
                  <a:moveTo>
                    <a:pt x="40" y="8"/>
                  </a:moveTo>
                  <a:cubicBezTo>
                    <a:pt x="22" y="8"/>
                    <a:pt x="8" y="22"/>
                    <a:pt x="8" y="40"/>
                  </a:cubicBezTo>
                  <a:cubicBezTo>
                    <a:pt x="8" y="65"/>
                    <a:pt x="32" y="85"/>
                    <a:pt x="40" y="91"/>
                  </a:cubicBezTo>
                  <a:cubicBezTo>
                    <a:pt x="48" y="85"/>
                    <a:pt x="72" y="65"/>
                    <a:pt x="72" y="40"/>
                  </a:cubicBezTo>
                  <a:cubicBezTo>
                    <a:pt x="72" y="22"/>
                    <a:pt x="58" y="8"/>
                    <a:pt x="40"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2" name="Freeform 271"/>
            <p:cNvSpPr>
              <a:spLocks noEditPoints="1"/>
            </p:cNvSpPr>
            <p:nvPr/>
          </p:nvSpPr>
          <p:spPr bwMode="auto">
            <a:xfrm>
              <a:off x="8827" y="7449"/>
              <a:ext cx="190" cy="188"/>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3" name="Freeform 272"/>
            <p:cNvSpPr/>
            <p:nvPr/>
          </p:nvSpPr>
          <p:spPr bwMode="auto">
            <a:xfrm>
              <a:off x="8592" y="7709"/>
              <a:ext cx="48" cy="590"/>
            </a:xfrm>
            <a:custGeom>
              <a:avLst/>
              <a:gdLst>
                <a:gd name="T0" fmla="*/ 4 w 8"/>
                <a:gd name="T1" fmla="*/ 100 h 100"/>
                <a:gd name="T2" fmla="*/ 0 w 8"/>
                <a:gd name="T3" fmla="*/ 96 h 100"/>
                <a:gd name="T4" fmla="*/ 0 w 8"/>
                <a:gd name="T5" fmla="*/ 4 h 100"/>
                <a:gd name="T6" fmla="*/ 4 w 8"/>
                <a:gd name="T7" fmla="*/ 0 h 100"/>
                <a:gd name="T8" fmla="*/ 8 w 8"/>
                <a:gd name="T9" fmla="*/ 4 h 100"/>
                <a:gd name="T10" fmla="*/ 8 w 8"/>
                <a:gd name="T11" fmla="*/ 96 h 100"/>
                <a:gd name="T12" fmla="*/ 4 w 8"/>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8" h="100">
                  <a:moveTo>
                    <a:pt x="4" y="100"/>
                  </a:moveTo>
                  <a:cubicBezTo>
                    <a:pt x="2" y="100"/>
                    <a:pt x="0" y="98"/>
                    <a:pt x="0" y="96"/>
                  </a:cubicBezTo>
                  <a:cubicBezTo>
                    <a:pt x="0" y="4"/>
                    <a:pt x="0" y="4"/>
                    <a:pt x="0" y="4"/>
                  </a:cubicBezTo>
                  <a:cubicBezTo>
                    <a:pt x="0" y="2"/>
                    <a:pt x="2" y="0"/>
                    <a:pt x="4" y="0"/>
                  </a:cubicBezTo>
                  <a:cubicBezTo>
                    <a:pt x="6" y="0"/>
                    <a:pt x="8" y="2"/>
                    <a:pt x="8" y="4"/>
                  </a:cubicBezTo>
                  <a:cubicBezTo>
                    <a:pt x="8" y="96"/>
                    <a:pt x="8" y="96"/>
                    <a:pt x="8" y="96"/>
                  </a:cubicBezTo>
                  <a:cubicBezTo>
                    <a:pt x="8" y="98"/>
                    <a:pt x="6" y="100"/>
                    <a:pt x="4" y="10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4" name="Freeform 273"/>
            <p:cNvSpPr/>
            <p:nvPr/>
          </p:nvSpPr>
          <p:spPr bwMode="auto">
            <a:xfrm>
              <a:off x="8969" y="7826"/>
              <a:ext cx="48" cy="403"/>
            </a:xfrm>
            <a:custGeom>
              <a:avLst/>
              <a:gdLst>
                <a:gd name="T0" fmla="*/ 4 w 8"/>
                <a:gd name="T1" fmla="*/ 68 h 68"/>
                <a:gd name="T2" fmla="*/ 0 w 8"/>
                <a:gd name="T3" fmla="*/ 64 h 68"/>
                <a:gd name="T4" fmla="*/ 0 w 8"/>
                <a:gd name="T5" fmla="*/ 4 h 68"/>
                <a:gd name="T6" fmla="*/ 4 w 8"/>
                <a:gd name="T7" fmla="*/ 0 h 68"/>
                <a:gd name="T8" fmla="*/ 8 w 8"/>
                <a:gd name="T9" fmla="*/ 4 h 68"/>
                <a:gd name="T10" fmla="*/ 8 w 8"/>
                <a:gd name="T11" fmla="*/ 64 h 68"/>
                <a:gd name="T12" fmla="*/ 4 w 8"/>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8" h="68">
                  <a:moveTo>
                    <a:pt x="4" y="68"/>
                  </a:moveTo>
                  <a:cubicBezTo>
                    <a:pt x="2" y="68"/>
                    <a:pt x="0" y="66"/>
                    <a:pt x="0" y="64"/>
                  </a:cubicBezTo>
                  <a:cubicBezTo>
                    <a:pt x="0" y="4"/>
                    <a:pt x="0" y="4"/>
                    <a:pt x="0" y="4"/>
                  </a:cubicBezTo>
                  <a:cubicBezTo>
                    <a:pt x="0" y="2"/>
                    <a:pt x="2" y="0"/>
                    <a:pt x="4" y="0"/>
                  </a:cubicBezTo>
                  <a:cubicBezTo>
                    <a:pt x="6" y="0"/>
                    <a:pt x="8" y="2"/>
                    <a:pt x="8" y="4"/>
                  </a:cubicBezTo>
                  <a:cubicBezTo>
                    <a:pt x="8" y="64"/>
                    <a:pt x="8" y="64"/>
                    <a:pt x="8" y="64"/>
                  </a:cubicBezTo>
                  <a:cubicBezTo>
                    <a:pt x="8" y="66"/>
                    <a:pt x="6" y="68"/>
                    <a:pt x="4" y="6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313" name="组合 312"/>
          <p:cNvGrpSpPr/>
          <p:nvPr/>
        </p:nvGrpSpPr>
        <p:grpSpPr>
          <a:xfrm>
            <a:off x="6131560" y="5464175"/>
            <a:ext cx="8594" cy="8594"/>
            <a:chOff x="12799" y="7259"/>
            <a:chExt cx="1135" cy="1134"/>
          </a:xfrm>
        </p:grpSpPr>
        <p:sp>
          <p:nvSpPr>
            <p:cNvPr id="314" name="Freeform 255"/>
            <p:cNvSpPr>
              <a:spLocks noEditPoints="1"/>
            </p:cNvSpPr>
            <p:nvPr/>
          </p:nvSpPr>
          <p:spPr bwMode="auto">
            <a:xfrm>
              <a:off x="13082" y="7554"/>
              <a:ext cx="568" cy="545"/>
            </a:xfrm>
            <a:custGeom>
              <a:avLst/>
              <a:gdLst>
                <a:gd name="T0" fmla="*/ 43 w 96"/>
                <a:gd name="T1" fmla="*/ 92 h 92"/>
                <a:gd name="T2" fmla="*/ 43 w 96"/>
                <a:gd name="T3" fmla="*/ 92 h 92"/>
                <a:gd name="T4" fmla="*/ 40 w 96"/>
                <a:gd name="T5" fmla="*/ 91 h 92"/>
                <a:gd name="T6" fmla="*/ 2 w 96"/>
                <a:gd name="T7" fmla="*/ 53 h 92"/>
                <a:gd name="T8" fmla="*/ 2 w 96"/>
                <a:gd name="T9" fmla="*/ 48 h 92"/>
                <a:gd name="T10" fmla="*/ 41 w 96"/>
                <a:gd name="T11" fmla="*/ 9 h 92"/>
                <a:gd name="T12" fmla="*/ 62 w 96"/>
                <a:gd name="T13" fmla="*/ 0 h 92"/>
                <a:gd name="T14" fmla="*/ 84 w 96"/>
                <a:gd name="T15" fmla="*/ 9 h 92"/>
                <a:gd name="T16" fmla="*/ 84 w 96"/>
                <a:gd name="T17" fmla="*/ 52 h 92"/>
                <a:gd name="T18" fmla="*/ 45 w 96"/>
                <a:gd name="T19" fmla="*/ 91 h 92"/>
                <a:gd name="T20" fmla="*/ 43 w 96"/>
                <a:gd name="T21" fmla="*/ 92 h 92"/>
                <a:gd name="T22" fmla="*/ 10 w 96"/>
                <a:gd name="T23" fmla="*/ 50 h 92"/>
                <a:gd name="T24" fmla="*/ 43 w 96"/>
                <a:gd name="T25" fmla="*/ 83 h 92"/>
                <a:gd name="T26" fmla="*/ 79 w 96"/>
                <a:gd name="T27" fmla="*/ 47 h 92"/>
                <a:gd name="T28" fmla="*/ 79 w 96"/>
                <a:gd name="T29" fmla="*/ 14 h 92"/>
                <a:gd name="T30" fmla="*/ 62 w 96"/>
                <a:gd name="T31" fmla="*/ 8 h 92"/>
                <a:gd name="T32" fmla="*/ 47 w 96"/>
                <a:gd name="T33" fmla="*/ 14 h 92"/>
                <a:gd name="T34" fmla="*/ 10 w 96"/>
                <a:gd name="T35" fmla="*/ 5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92">
                  <a:moveTo>
                    <a:pt x="43" y="92"/>
                  </a:moveTo>
                  <a:cubicBezTo>
                    <a:pt x="43" y="92"/>
                    <a:pt x="43" y="92"/>
                    <a:pt x="43" y="92"/>
                  </a:cubicBezTo>
                  <a:cubicBezTo>
                    <a:pt x="42" y="92"/>
                    <a:pt x="41" y="92"/>
                    <a:pt x="40" y="91"/>
                  </a:cubicBezTo>
                  <a:cubicBezTo>
                    <a:pt x="2" y="53"/>
                    <a:pt x="2" y="53"/>
                    <a:pt x="2" y="53"/>
                  </a:cubicBezTo>
                  <a:cubicBezTo>
                    <a:pt x="0" y="52"/>
                    <a:pt x="0" y="49"/>
                    <a:pt x="2" y="48"/>
                  </a:cubicBezTo>
                  <a:cubicBezTo>
                    <a:pt x="41" y="9"/>
                    <a:pt x="41" y="9"/>
                    <a:pt x="41" y="9"/>
                  </a:cubicBezTo>
                  <a:cubicBezTo>
                    <a:pt x="47" y="3"/>
                    <a:pt x="54" y="0"/>
                    <a:pt x="62" y="0"/>
                  </a:cubicBezTo>
                  <a:cubicBezTo>
                    <a:pt x="71" y="0"/>
                    <a:pt x="78" y="3"/>
                    <a:pt x="84" y="9"/>
                  </a:cubicBezTo>
                  <a:cubicBezTo>
                    <a:pt x="96" y="21"/>
                    <a:pt x="96" y="40"/>
                    <a:pt x="84" y="52"/>
                  </a:cubicBezTo>
                  <a:cubicBezTo>
                    <a:pt x="45" y="91"/>
                    <a:pt x="45" y="91"/>
                    <a:pt x="45" y="91"/>
                  </a:cubicBezTo>
                  <a:cubicBezTo>
                    <a:pt x="45" y="92"/>
                    <a:pt x="44" y="92"/>
                    <a:pt x="43" y="92"/>
                  </a:cubicBezTo>
                  <a:close/>
                  <a:moveTo>
                    <a:pt x="10" y="50"/>
                  </a:moveTo>
                  <a:cubicBezTo>
                    <a:pt x="43" y="83"/>
                    <a:pt x="43" y="83"/>
                    <a:pt x="43" y="83"/>
                  </a:cubicBezTo>
                  <a:cubicBezTo>
                    <a:pt x="79" y="47"/>
                    <a:pt x="79" y="47"/>
                    <a:pt x="79" y="47"/>
                  </a:cubicBezTo>
                  <a:cubicBezTo>
                    <a:pt x="87" y="38"/>
                    <a:pt x="88" y="23"/>
                    <a:pt x="79" y="14"/>
                  </a:cubicBezTo>
                  <a:cubicBezTo>
                    <a:pt x="74" y="10"/>
                    <a:pt x="69" y="8"/>
                    <a:pt x="62" y="8"/>
                  </a:cubicBezTo>
                  <a:cubicBezTo>
                    <a:pt x="56" y="8"/>
                    <a:pt x="51" y="10"/>
                    <a:pt x="47" y="14"/>
                  </a:cubicBezTo>
                  <a:lnTo>
                    <a:pt x="10" y="5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5" name="Freeform 256"/>
            <p:cNvSpPr>
              <a:spLocks noEditPoints="1"/>
            </p:cNvSpPr>
            <p:nvPr/>
          </p:nvSpPr>
          <p:spPr bwMode="auto">
            <a:xfrm>
              <a:off x="12952" y="7904"/>
              <a:ext cx="345" cy="325"/>
            </a:xfrm>
            <a:custGeom>
              <a:avLst/>
              <a:gdLst>
                <a:gd name="T0" fmla="*/ 43 w 58"/>
                <a:gd name="T1" fmla="*/ 55 h 55"/>
                <a:gd name="T2" fmla="*/ 40 w 58"/>
                <a:gd name="T3" fmla="*/ 54 h 55"/>
                <a:gd name="T4" fmla="*/ 1 w 58"/>
                <a:gd name="T5" fmla="*/ 15 h 55"/>
                <a:gd name="T6" fmla="*/ 0 w 58"/>
                <a:gd name="T7" fmla="*/ 12 h 55"/>
                <a:gd name="T8" fmla="*/ 1 w 58"/>
                <a:gd name="T9" fmla="*/ 9 h 55"/>
                <a:gd name="T10" fmla="*/ 22 w 58"/>
                <a:gd name="T11" fmla="*/ 0 h 55"/>
                <a:gd name="T12" fmla="*/ 45 w 58"/>
                <a:gd name="T13" fmla="*/ 10 h 55"/>
                <a:gd name="T14" fmla="*/ 46 w 58"/>
                <a:gd name="T15" fmla="*/ 54 h 55"/>
                <a:gd name="T16" fmla="*/ 43 w 58"/>
                <a:gd name="T17" fmla="*/ 55 h 55"/>
                <a:gd name="T18" fmla="*/ 10 w 58"/>
                <a:gd name="T19" fmla="*/ 12 h 55"/>
                <a:gd name="T20" fmla="*/ 43 w 58"/>
                <a:gd name="T21" fmla="*/ 45 h 55"/>
                <a:gd name="T22" fmla="*/ 39 w 58"/>
                <a:gd name="T23" fmla="*/ 15 h 55"/>
                <a:gd name="T24" fmla="*/ 22 w 58"/>
                <a:gd name="T25" fmla="*/ 8 h 55"/>
                <a:gd name="T26" fmla="*/ 10 w 58"/>
                <a:gd name="T27" fmla="*/ 1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5">
                  <a:moveTo>
                    <a:pt x="43" y="55"/>
                  </a:moveTo>
                  <a:cubicBezTo>
                    <a:pt x="42" y="55"/>
                    <a:pt x="41" y="55"/>
                    <a:pt x="40" y="54"/>
                  </a:cubicBezTo>
                  <a:cubicBezTo>
                    <a:pt x="1" y="15"/>
                    <a:pt x="1" y="15"/>
                    <a:pt x="1" y="15"/>
                  </a:cubicBezTo>
                  <a:cubicBezTo>
                    <a:pt x="0" y="14"/>
                    <a:pt x="0" y="13"/>
                    <a:pt x="0" y="12"/>
                  </a:cubicBezTo>
                  <a:cubicBezTo>
                    <a:pt x="0" y="11"/>
                    <a:pt x="0" y="10"/>
                    <a:pt x="1" y="9"/>
                  </a:cubicBezTo>
                  <a:cubicBezTo>
                    <a:pt x="7" y="3"/>
                    <a:pt x="14" y="0"/>
                    <a:pt x="22" y="0"/>
                  </a:cubicBezTo>
                  <a:cubicBezTo>
                    <a:pt x="31" y="0"/>
                    <a:pt x="39" y="4"/>
                    <a:pt x="45" y="10"/>
                  </a:cubicBezTo>
                  <a:cubicBezTo>
                    <a:pt x="57" y="22"/>
                    <a:pt x="58" y="42"/>
                    <a:pt x="46" y="54"/>
                  </a:cubicBezTo>
                  <a:cubicBezTo>
                    <a:pt x="45" y="55"/>
                    <a:pt x="44" y="55"/>
                    <a:pt x="43" y="55"/>
                  </a:cubicBezTo>
                  <a:close/>
                  <a:moveTo>
                    <a:pt x="10" y="12"/>
                  </a:moveTo>
                  <a:cubicBezTo>
                    <a:pt x="43" y="45"/>
                    <a:pt x="43" y="45"/>
                    <a:pt x="43" y="45"/>
                  </a:cubicBezTo>
                  <a:cubicBezTo>
                    <a:pt x="49" y="36"/>
                    <a:pt x="48" y="24"/>
                    <a:pt x="39" y="15"/>
                  </a:cubicBezTo>
                  <a:cubicBezTo>
                    <a:pt x="35" y="11"/>
                    <a:pt x="29" y="8"/>
                    <a:pt x="22" y="8"/>
                  </a:cubicBezTo>
                  <a:cubicBezTo>
                    <a:pt x="18" y="8"/>
                    <a:pt x="13" y="10"/>
                    <a:pt x="10" y="1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6" name="Freeform 257"/>
            <p:cNvSpPr/>
            <p:nvPr/>
          </p:nvSpPr>
          <p:spPr bwMode="auto">
            <a:xfrm>
              <a:off x="12942" y="8051"/>
              <a:ext cx="195" cy="190"/>
            </a:xfrm>
            <a:custGeom>
              <a:avLst/>
              <a:gdLst>
                <a:gd name="T0" fmla="*/ 28 w 33"/>
                <a:gd name="T1" fmla="*/ 32 h 32"/>
                <a:gd name="T2" fmla="*/ 28 w 33"/>
                <a:gd name="T3" fmla="*/ 32 h 32"/>
                <a:gd name="T4" fmla="*/ 9 w 33"/>
                <a:gd name="T5" fmla="*/ 23 h 32"/>
                <a:gd name="T6" fmla="*/ 0 w 33"/>
                <a:gd name="T7" fmla="*/ 5 h 32"/>
                <a:gd name="T8" fmla="*/ 3 w 33"/>
                <a:gd name="T9" fmla="*/ 1 h 32"/>
                <a:gd name="T10" fmla="*/ 8 w 33"/>
                <a:gd name="T11" fmla="*/ 4 h 32"/>
                <a:gd name="T12" fmla="*/ 15 w 33"/>
                <a:gd name="T13" fmla="*/ 17 h 32"/>
                <a:gd name="T14" fmla="*/ 29 w 33"/>
                <a:gd name="T15" fmla="*/ 24 h 32"/>
                <a:gd name="T16" fmla="*/ 32 w 33"/>
                <a:gd name="T17" fmla="*/ 28 h 32"/>
                <a:gd name="T18" fmla="*/ 28 w 33"/>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2">
                  <a:moveTo>
                    <a:pt x="28" y="32"/>
                  </a:moveTo>
                  <a:cubicBezTo>
                    <a:pt x="28" y="32"/>
                    <a:pt x="28" y="32"/>
                    <a:pt x="28" y="32"/>
                  </a:cubicBezTo>
                  <a:cubicBezTo>
                    <a:pt x="21" y="31"/>
                    <a:pt x="14" y="28"/>
                    <a:pt x="9" y="23"/>
                  </a:cubicBezTo>
                  <a:cubicBezTo>
                    <a:pt x="4" y="18"/>
                    <a:pt x="1" y="12"/>
                    <a:pt x="0" y="5"/>
                  </a:cubicBezTo>
                  <a:cubicBezTo>
                    <a:pt x="0" y="3"/>
                    <a:pt x="1" y="1"/>
                    <a:pt x="3" y="1"/>
                  </a:cubicBezTo>
                  <a:cubicBezTo>
                    <a:pt x="6" y="0"/>
                    <a:pt x="8" y="2"/>
                    <a:pt x="8" y="4"/>
                  </a:cubicBezTo>
                  <a:cubicBezTo>
                    <a:pt x="9" y="9"/>
                    <a:pt x="11" y="14"/>
                    <a:pt x="15" y="17"/>
                  </a:cubicBezTo>
                  <a:cubicBezTo>
                    <a:pt x="18" y="21"/>
                    <a:pt x="24" y="23"/>
                    <a:pt x="29" y="24"/>
                  </a:cubicBezTo>
                  <a:cubicBezTo>
                    <a:pt x="31" y="24"/>
                    <a:pt x="33" y="26"/>
                    <a:pt x="32" y="28"/>
                  </a:cubicBezTo>
                  <a:cubicBezTo>
                    <a:pt x="32" y="30"/>
                    <a:pt x="30" y="32"/>
                    <a:pt x="28" y="3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7" name="Freeform 258"/>
            <p:cNvSpPr/>
            <p:nvPr/>
          </p:nvSpPr>
          <p:spPr bwMode="auto">
            <a:xfrm>
              <a:off x="12852" y="8056"/>
              <a:ext cx="285" cy="280"/>
            </a:xfrm>
            <a:custGeom>
              <a:avLst/>
              <a:gdLst>
                <a:gd name="T0" fmla="*/ 43 w 48"/>
                <a:gd name="T1" fmla="*/ 47 h 47"/>
                <a:gd name="T2" fmla="*/ 43 w 48"/>
                <a:gd name="T3" fmla="*/ 47 h 47"/>
                <a:gd name="T4" fmla="*/ 14 w 48"/>
                <a:gd name="T5" fmla="*/ 33 h 47"/>
                <a:gd name="T6" fmla="*/ 0 w 48"/>
                <a:gd name="T7" fmla="*/ 4 h 47"/>
                <a:gd name="T8" fmla="*/ 4 w 48"/>
                <a:gd name="T9" fmla="*/ 0 h 47"/>
                <a:gd name="T10" fmla="*/ 8 w 48"/>
                <a:gd name="T11" fmla="*/ 3 h 47"/>
                <a:gd name="T12" fmla="*/ 20 w 48"/>
                <a:gd name="T13" fmla="*/ 28 h 47"/>
                <a:gd name="T14" fmla="*/ 44 w 48"/>
                <a:gd name="T15" fmla="*/ 39 h 47"/>
                <a:gd name="T16" fmla="*/ 47 w 48"/>
                <a:gd name="T17" fmla="*/ 43 h 47"/>
                <a:gd name="T18" fmla="*/ 43 w 48"/>
                <a:gd name="T1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
                  <a:moveTo>
                    <a:pt x="43" y="47"/>
                  </a:moveTo>
                  <a:cubicBezTo>
                    <a:pt x="43" y="47"/>
                    <a:pt x="43" y="47"/>
                    <a:pt x="43" y="47"/>
                  </a:cubicBezTo>
                  <a:cubicBezTo>
                    <a:pt x="32" y="46"/>
                    <a:pt x="22" y="41"/>
                    <a:pt x="14" y="33"/>
                  </a:cubicBezTo>
                  <a:cubicBezTo>
                    <a:pt x="6" y="25"/>
                    <a:pt x="1" y="15"/>
                    <a:pt x="0" y="4"/>
                  </a:cubicBezTo>
                  <a:cubicBezTo>
                    <a:pt x="0" y="2"/>
                    <a:pt x="2" y="0"/>
                    <a:pt x="4" y="0"/>
                  </a:cubicBezTo>
                  <a:cubicBezTo>
                    <a:pt x="6" y="0"/>
                    <a:pt x="8" y="1"/>
                    <a:pt x="8" y="3"/>
                  </a:cubicBezTo>
                  <a:cubicBezTo>
                    <a:pt x="9" y="13"/>
                    <a:pt x="13" y="21"/>
                    <a:pt x="20" y="28"/>
                  </a:cubicBezTo>
                  <a:cubicBezTo>
                    <a:pt x="26" y="34"/>
                    <a:pt x="35" y="38"/>
                    <a:pt x="44" y="39"/>
                  </a:cubicBezTo>
                  <a:cubicBezTo>
                    <a:pt x="46" y="39"/>
                    <a:pt x="48" y="41"/>
                    <a:pt x="47" y="43"/>
                  </a:cubicBezTo>
                  <a:cubicBezTo>
                    <a:pt x="47" y="45"/>
                    <a:pt x="46" y="47"/>
                    <a:pt x="43" y="4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8" name="Freeform 259"/>
            <p:cNvSpPr/>
            <p:nvPr/>
          </p:nvSpPr>
          <p:spPr bwMode="auto">
            <a:xfrm>
              <a:off x="13462" y="7944"/>
              <a:ext cx="118" cy="120"/>
            </a:xfrm>
            <a:custGeom>
              <a:avLst/>
              <a:gdLst>
                <a:gd name="T0" fmla="*/ 16 w 20"/>
                <a:gd name="T1" fmla="*/ 20 h 20"/>
                <a:gd name="T2" fmla="*/ 13 w 20"/>
                <a:gd name="T3" fmla="*/ 19 h 20"/>
                <a:gd name="T4" fmla="*/ 1 w 20"/>
                <a:gd name="T5" fmla="*/ 7 h 20"/>
                <a:gd name="T6" fmla="*/ 1 w 20"/>
                <a:gd name="T7" fmla="*/ 1 h 20"/>
                <a:gd name="T8" fmla="*/ 7 w 20"/>
                <a:gd name="T9" fmla="*/ 1 h 20"/>
                <a:gd name="T10" fmla="*/ 19 w 20"/>
                <a:gd name="T11" fmla="*/ 13 h 20"/>
                <a:gd name="T12" fmla="*/ 19 w 20"/>
                <a:gd name="T13" fmla="*/ 19 h 20"/>
                <a:gd name="T14" fmla="*/ 16 w 20"/>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6" y="20"/>
                  </a:moveTo>
                  <a:cubicBezTo>
                    <a:pt x="15" y="20"/>
                    <a:pt x="14" y="20"/>
                    <a:pt x="13" y="19"/>
                  </a:cubicBezTo>
                  <a:cubicBezTo>
                    <a:pt x="1" y="7"/>
                    <a:pt x="1" y="7"/>
                    <a:pt x="1" y="7"/>
                  </a:cubicBezTo>
                  <a:cubicBezTo>
                    <a:pt x="0" y="5"/>
                    <a:pt x="0" y="3"/>
                    <a:pt x="1" y="1"/>
                  </a:cubicBezTo>
                  <a:cubicBezTo>
                    <a:pt x="3" y="0"/>
                    <a:pt x="5" y="0"/>
                    <a:pt x="7" y="1"/>
                  </a:cubicBezTo>
                  <a:cubicBezTo>
                    <a:pt x="19" y="13"/>
                    <a:pt x="19" y="13"/>
                    <a:pt x="19" y="13"/>
                  </a:cubicBezTo>
                  <a:cubicBezTo>
                    <a:pt x="20" y="15"/>
                    <a:pt x="20" y="17"/>
                    <a:pt x="19" y="19"/>
                  </a:cubicBezTo>
                  <a:cubicBezTo>
                    <a:pt x="18" y="20"/>
                    <a:pt x="17" y="20"/>
                    <a:pt x="16" y="2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9" name="Freeform 260"/>
            <p:cNvSpPr>
              <a:spLocks noEditPoints="1"/>
            </p:cNvSpPr>
            <p:nvPr/>
          </p:nvSpPr>
          <p:spPr bwMode="auto">
            <a:xfrm>
              <a:off x="13462" y="7921"/>
              <a:ext cx="473" cy="473"/>
            </a:xfrm>
            <a:custGeom>
              <a:avLst/>
              <a:gdLst>
                <a:gd name="T0" fmla="*/ 48 w 80"/>
                <a:gd name="T1" fmla="*/ 80 h 80"/>
                <a:gd name="T2" fmla="*/ 45 w 80"/>
                <a:gd name="T3" fmla="*/ 79 h 80"/>
                <a:gd name="T4" fmla="*/ 1 w 80"/>
                <a:gd name="T5" fmla="*/ 35 h 80"/>
                <a:gd name="T6" fmla="*/ 1 w 80"/>
                <a:gd name="T7" fmla="*/ 29 h 80"/>
                <a:gd name="T8" fmla="*/ 29 w 80"/>
                <a:gd name="T9" fmla="*/ 1 h 80"/>
                <a:gd name="T10" fmla="*/ 35 w 80"/>
                <a:gd name="T11" fmla="*/ 1 h 80"/>
                <a:gd name="T12" fmla="*/ 79 w 80"/>
                <a:gd name="T13" fmla="*/ 45 h 80"/>
                <a:gd name="T14" fmla="*/ 79 w 80"/>
                <a:gd name="T15" fmla="*/ 51 h 80"/>
                <a:gd name="T16" fmla="*/ 51 w 80"/>
                <a:gd name="T17" fmla="*/ 79 h 80"/>
                <a:gd name="T18" fmla="*/ 48 w 80"/>
                <a:gd name="T19" fmla="*/ 80 h 80"/>
                <a:gd name="T20" fmla="*/ 10 w 80"/>
                <a:gd name="T21" fmla="*/ 32 h 80"/>
                <a:gd name="T22" fmla="*/ 48 w 80"/>
                <a:gd name="T23" fmla="*/ 70 h 80"/>
                <a:gd name="T24" fmla="*/ 70 w 80"/>
                <a:gd name="T25" fmla="*/ 48 h 80"/>
                <a:gd name="T26" fmla="*/ 32 w 80"/>
                <a:gd name="T27" fmla="*/ 10 h 80"/>
                <a:gd name="T28" fmla="*/ 10 w 80"/>
                <a:gd name="T2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48" y="80"/>
                  </a:moveTo>
                  <a:cubicBezTo>
                    <a:pt x="47" y="80"/>
                    <a:pt x="46" y="80"/>
                    <a:pt x="45" y="79"/>
                  </a:cubicBezTo>
                  <a:cubicBezTo>
                    <a:pt x="1" y="35"/>
                    <a:pt x="1" y="35"/>
                    <a:pt x="1" y="35"/>
                  </a:cubicBezTo>
                  <a:cubicBezTo>
                    <a:pt x="0" y="33"/>
                    <a:pt x="0" y="31"/>
                    <a:pt x="1" y="29"/>
                  </a:cubicBezTo>
                  <a:cubicBezTo>
                    <a:pt x="29" y="1"/>
                    <a:pt x="29" y="1"/>
                    <a:pt x="29" y="1"/>
                  </a:cubicBezTo>
                  <a:cubicBezTo>
                    <a:pt x="31" y="0"/>
                    <a:pt x="33" y="0"/>
                    <a:pt x="35" y="1"/>
                  </a:cubicBezTo>
                  <a:cubicBezTo>
                    <a:pt x="79" y="45"/>
                    <a:pt x="79" y="45"/>
                    <a:pt x="79" y="45"/>
                  </a:cubicBezTo>
                  <a:cubicBezTo>
                    <a:pt x="80" y="47"/>
                    <a:pt x="80" y="49"/>
                    <a:pt x="79" y="51"/>
                  </a:cubicBezTo>
                  <a:cubicBezTo>
                    <a:pt x="51" y="79"/>
                    <a:pt x="51" y="79"/>
                    <a:pt x="51" y="79"/>
                  </a:cubicBezTo>
                  <a:cubicBezTo>
                    <a:pt x="50" y="80"/>
                    <a:pt x="49" y="80"/>
                    <a:pt x="48" y="80"/>
                  </a:cubicBezTo>
                  <a:close/>
                  <a:moveTo>
                    <a:pt x="10" y="32"/>
                  </a:moveTo>
                  <a:cubicBezTo>
                    <a:pt x="48" y="70"/>
                    <a:pt x="48" y="70"/>
                    <a:pt x="48" y="70"/>
                  </a:cubicBezTo>
                  <a:cubicBezTo>
                    <a:pt x="70" y="48"/>
                    <a:pt x="70" y="48"/>
                    <a:pt x="70" y="48"/>
                  </a:cubicBezTo>
                  <a:cubicBezTo>
                    <a:pt x="32" y="10"/>
                    <a:pt x="32" y="10"/>
                    <a:pt x="32" y="10"/>
                  </a:cubicBezTo>
                  <a:lnTo>
                    <a:pt x="10" y="3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0" name="Freeform 261"/>
            <p:cNvSpPr/>
            <p:nvPr/>
          </p:nvSpPr>
          <p:spPr bwMode="auto">
            <a:xfrm>
              <a:off x="13154" y="7614"/>
              <a:ext cx="118" cy="118"/>
            </a:xfrm>
            <a:custGeom>
              <a:avLst/>
              <a:gdLst>
                <a:gd name="T0" fmla="*/ 16 w 20"/>
                <a:gd name="T1" fmla="*/ 20 h 20"/>
                <a:gd name="T2" fmla="*/ 13 w 20"/>
                <a:gd name="T3" fmla="*/ 19 h 20"/>
                <a:gd name="T4" fmla="*/ 1 w 20"/>
                <a:gd name="T5" fmla="*/ 7 h 20"/>
                <a:gd name="T6" fmla="*/ 1 w 20"/>
                <a:gd name="T7" fmla="*/ 1 h 20"/>
                <a:gd name="T8" fmla="*/ 7 w 20"/>
                <a:gd name="T9" fmla="*/ 1 h 20"/>
                <a:gd name="T10" fmla="*/ 19 w 20"/>
                <a:gd name="T11" fmla="*/ 13 h 20"/>
                <a:gd name="T12" fmla="*/ 19 w 20"/>
                <a:gd name="T13" fmla="*/ 19 h 20"/>
                <a:gd name="T14" fmla="*/ 16 w 20"/>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6" y="20"/>
                  </a:moveTo>
                  <a:cubicBezTo>
                    <a:pt x="15" y="20"/>
                    <a:pt x="14" y="20"/>
                    <a:pt x="13" y="19"/>
                  </a:cubicBezTo>
                  <a:cubicBezTo>
                    <a:pt x="1" y="7"/>
                    <a:pt x="1" y="7"/>
                    <a:pt x="1" y="7"/>
                  </a:cubicBezTo>
                  <a:cubicBezTo>
                    <a:pt x="0" y="5"/>
                    <a:pt x="0" y="3"/>
                    <a:pt x="1" y="1"/>
                  </a:cubicBezTo>
                  <a:cubicBezTo>
                    <a:pt x="3" y="0"/>
                    <a:pt x="5" y="0"/>
                    <a:pt x="7" y="1"/>
                  </a:cubicBezTo>
                  <a:cubicBezTo>
                    <a:pt x="19" y="13"/>
                    <a:pt x="19" y="13"/>
                    <a:pt x="19" y="13"/>
                  </a:cubicBezTo>
                  <a:cubicBezTo>
                    <a:pt x="20" y="15"/>
                    <a:pt x="20" y="17"/>
                    <a:pt x="19" y="19"/>
                  </a:cubicBezTo>
                  <a:cubicBezTo>
                    <a:pt x="18" y="20"/>
                    <a:pt x="17" y="20"/>
                    <a:pt x="16" y="2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1" name="Freeform 262"/>
            <p:cNvSpPr>
              <a:spLocks noEditPoints="1"/>
            </p:cNvSpPr>
            <p:nvPr/>
          </p:nvSpPr>
          <p:spPr bwMode="auto">
            <a:xfrm>
              <a:off x="12799" y="7259"/>
              <a:ext cx="473" cy="473"/>
            </a:xfrm>
            <a:custGeom>
              <a:avLst/>
              <a:gdLst>
                <a:gd name="T0" fmla="*/ 48 w 80"/>
                <a:gd name="T1" fmla="*/ 80 h 80"/>
                <a:gd name="T2" fmla="*/ 45 w 80"/>
                <a:gd name="T3" fmla="*/ 79 h 80"/>
                <a:gd name="T4" fmla="*/ 1 w 80"/>
                <a:gd name="T5" fmla="*/ 35 h 80"/>
                <a:gd name="T6" fmla="*/ 1 w 80"/>
                <a:gd name="T7" fmla="*/ 29 h 80"/>
                <a:gd name="T8" fmla="*/ 29 w 80"/>
                <a:gd name="T9" fmla="*/ 1 h 80"/>
                <a:gd name="T10" fmla="*/ 35 w 80"/>
                <a:gd name="T11" fmla="*/ 1 h 80"/>
                <a:gd name="T12" fmla="*/ 79 w 80"/>
                <a:gd name="T13" fmla="*/ 45 h 80"/>
                <a:gd name="T14" fmla="*/ 79 w 80"/>
                <a:gd name="T15" fmla="*/ 51 h 80"/>
                <a:gd name="T16" fmla="*/ 51 w 80"/>
                <a:gd name="T17" fmla="*/ 79 h 80"/>
                <a:gd name="T18" fmla="*/ 48 w 80"/>
                <a:gd name="T19" fmla="*/ 80 h 80"/>
                <a:gd name="T20" fmla="*/ 10 w 80"/>
                <a:gd name="T21" fmla="*/ 32 h 80"/>
                <a:gd name="T22" fmla="*/ 48 w 80"/>
                <a:gd name="T23" fmla="*/ 70 h 80"/>
                <a:gd name="T24" fmla="*/ 70 w 80"/>
                <a:gd name="T25" fmla="*/ 48 h 80"/>
                <a:gd name="T26" fmla="*/ 32 w 80"/>
                <a:gd name="T27" fmla="*/ 10 h 80"/>
                <a:gd name="T28" fmla="*/ 10 w 80"/>
                <a:gd name="T2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80">
                  <a:moveTo>
                    <a:pt x="48" y="80"/>
                  </a:moveTo>
                  <a:cubicBezTo>
                    <a:pt x="47" y="80"/>
                    <a:pt x="46" y="80"/>
                    <a:pt x="45" y="79"/>
                  </a:cubicBezTo>
                  <a:cubicBezTo>
                    <a:pt x="1" y="35"/>
                    <a:pt x="1" y="35"/>
                    <a:pt x="1" y="35"/>
                  </a:cubicBezTo>
                  <a:cubicBezTo>
                    <a:pt x="0" y="33"/>
                    <a:pt x="0" y="31"/>
                    <a:pt x="1" y="29"/>
                  </a:cubicBezTo>
                  <a:cubicBezTo>
                    <a:pt x="29" y="1"/>
                    <a:pt x="29" y="1"/>
                    <a:pt x="29" y="1"/>
                  </a:cubicBezTo>
                  <a:cubicBezTo>
                    <a:pt x="31" y="0"/>
                    <a:pt x="33" y="0"/>
                    <a:pt x="35" y="1"/>
                  </a:cubicBezTo>
                  <a:cubicBezTo>
                    <a:pt x="79" y="45"/>
                    <a:pt x="79" y="45"/>
                    <a:pt x="79" y="45"/>
                  </a:cubicBezTo>
                  <a:cubicBezTo>
                    <a:pt x="80" y="47"/>
                    <a:pt x="80" y="49"/>
                    <a:pt x="79" y="51"/>
                  </a:cubicBezTo>
                  <a:cubicBezTo>
                    <a:pt x="51" y="79"/>
                    <a:pt x="51" y="79"/>
                    <a:pt x="51" y="79"/>
                  </a:cubicBezTo>
                  <a:cubicBezTo>
                    <a:pt x="50" y="80"/>
                    <a:pt x="49" y="80"/>
                    <a:pt x="48" y="80"/>
                  </a:cubicBezTo>
                  <a:close/>
                  <a:moveTo>
                    <a:pt x="10" y="32"/>
                  </a:moveTo>
                  <a:cubicBezTo>
                    <a:pt x="48" y="70"/>
                    <a:pt x="48" y="70"/>
                    <a:pt x="48" y="70"/>
                  </a:cubicBezTo>
                  <a:cubicBezTo>
                    <a:pt x="70" y="48"/>
                    <a:pt x="70" y="48"/>
                    <a:pt x="70" y="48"/>
                  </a:cubicBezTo>
                  <a:cubicBezTo>
                    <a:pt x="32" y="10"/>
                    <a:pt x="32" y="10"/>
                    <a:pt x="32" y="10"/>
                  </a:cubicBezTo>
                  <a:lnTo>
                    <a:pt x="10" y="3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7" name="文本框 6"/>
          <p:cNvSpPr txBox="1"/>
          <p:nvPr>
            <p:custDataLst>
              <p:tags r:id="rId2"/>
            </p:custDataLst>
          </p:nvPr>
        </p:nvSpPr>
        <p:spPr>
          <a:xfrm>
            <a:off x="7326592" y="466484"/>
            <a:ext cx="4865370" cy="1350939"/>
          </a:xfrm>
          <a:prstGeom prst="rect">
            <a:avLst/>
          </a:prstGeom>
        </p:spPr>
        <p:txBody>
          <a:bodyPr wrap="square">
            <a:noAutofit/>
          </a:bodyPr>
          <a:lstStyle>
            <a:defPPr>
              <a:defRPr lang="zh-CN"/>
            </a:defPPr>
            <a:lvl1pPr fontAlgn="auto">
              <a:lnSpc>
                <a:spcPct val="130000"/>
              </a:lnSpc>
              <a:spcAft>
                <a:spcPts val="1800"/>
              </a:spcAft>
              <a:defRPr sz="1200">
                <a:solidFill>
                  <a:schemeClr val="tx1">
                    <a:lumMod val="50000"/>
                    <a:lumOff val="50000"/>
                  </a:schemeClr>
                </a:solidFill>
              </a:defRPr>
            </a:lvl1pPr>
          </a:lstStyle>
          <a:p>
            <a:pPr algn="l">
              <a:spcBef>
                <a:spcPts val="1200"/>
              </a:spcBef>
              <a:spcAft>
                <a:spcPts val="1200"/>
              </a:spcAft>
            </a:pPr>
            <a:r>
              <a:rPr lang="zh-CN" altLang="en-US" b="1" dirty="0">
                <a:solidFill>
                  <a:schemeClr val="tx1">
                    <a:lumMod val="75000"/>
                    <a:lumOff val="25000"/>
                  </a:schemeClr>
                </a:solidFill>
              </a:rPr>
              <a:t>专业优势</a:t>
            </a:r>
            <a:endParaRPr lang="zh-CN" altLang="en-US" dirty="0">
              <a:solidFill>
                <a:schemeClr val="tx1">
                  <a:lumMod val="75000"/>
                  <a:lumOff val="25000"/>
                </a:schemeClr>
              </a:solidFill>
            </a:endParaRPr>
          </a:p>
          <a:p>
            <a:pPr algn="l">
              <a:lnSpc>
                <a:spcPct val="0"/>
              </a:lnSpc>
              <a:spcAft>
                <a:spcPts val="1800"/>
              </a:spcAft>
            </a:pPr>
            <a:r>
              <a:rPr lang="zh-CN" altLang="en-US" sz="900" dirty="0">
                <a:solidFill>
                  <a:schemeClr val="tx1">
                    <a:lumMod val="75000"/>
                    <a:lumOff val="25000"/>
                  </a:schemeClr>
                </a:solidFill>
              </a:rPr>
              <a:t>华行知拥有十年以上的夏令营及营地活动策划经验</a:t>
            </a:r>
          </a:p>
          <a:p>
            <a:pPr algn="l">
              <a:lnSpc>
                <a:spcPct val="0"/>
              </a:lnSpc>
            </a:pPr>
            <a:r>
              <a:rPr lang="zh-CN" altLang="en-US" sz="900" dirty="0">
                <a:solidFill>
                  <a:schemeClr val="tx1">
                    <a:lumMod val="75000"/>
                    <a:lumOff val="25000"/>
                  </a:schemeClr>
                </a:solidFill>
              </a:rPr>
              <a:t>中国注册文旅从业资质</a:t>
            </a:r>
          </a:p>
          <a:p>
            <a:pPr algn="l">
              <a:lnSpc>
                <a:spcPct val="0"/>
              </a:lnSpc>
            </a:pPr>
            <a:r>
              <a:rPr lang="zh-CN" altLang="en-US" sz="900" dirty="0">
                <a:solidFill>
                  <a:schemeClr val="tx1">
                    <a:lumMod val="75000"/>
                    <a:lumOff val="25000"/>
                  </a:schemeClr>
                </a:solidFill>
              </a:rPr>
              <a:t>中国历史文化传承协会会员</a:t>
            </a:r>
          </a:p>
          <a:p>
            <a:pPr algn="l">
              <a:lnSpc>
                <a:spcPct val="0"/>
              </a:lnSpc>
            </a:pPr>
            <a:r>
              <a:rPr lang="zh-CN" altLang="en-US" sz="900" dirty="0">
                <a:solidFill>
                  <a:schemeClr val="tx1">
                    <a:lumMod val="75000"/>
                    <a:lumOff val="25000"/>
                  </a:schemeClr>
                </a:solidFill>
              </a:rPr>
              <a:t>英国青少年教育教培机构多年丰富经验</a:t>
            </a:r>
          </a:p>
          <a:p>
            <a:pPr algn="l">
              <a:lnSpc>
                <a:spcPct val="0"/>
              </a:lnSpc>
            </a:pPr>
            <a:r>
              <a:rPr lang="zh-CN" altLang="en-US" sz="900" dirty="0">
                <a:solidFill>
                  <a:schemeClr val="tx1">
                    <a:lumMod val="75000"/>
                    <a:lumOff val="25000"/>
                  </a:schemeClr>
                </a:solidFill>
              </a:rPr>
              <a:t> </a:t>
            </a:r>
          </a:p>
          <a:p>
            <a:pPr algn="l">
              <a:lnSpc>
                <a:spcPct val="50000"/>
              </a:lnSpc>
            </a:pPr>
            <a:endParaRPr lang="en-US" altLang="zh-CN" dirty="0">
              <a:solidFill>
                <a:schemeClr val="tx1">
                  <a:lumMod val="75000"/>
                  <a:lumOff val="25000"/>
                </a:schemeClr>
              </a:solidFill>
            </a:endParaRPr>
          </a:p>
        </p:txBody>
      </p:sp>
      <p:pic>
        <p:nvPicPr>
          <p:cNvPr id="2" name="图片 1" descr="004905ofpcr3rcaccezr50.jpg.thumb"/>
          <p:cNvPicPr>
            <a:picLocks noChangeAspect="1"/>
          </p:cNvPicPr>
          <p:nvPr/>
        </p:nvPicPr>
        <p:blipFill>
          <a:blip r:embed="rId7"/>
          <a:srcRect l="17008" t="375" r="3806" b="-375"/>
          <a:stretch>
            <a:fillRect/>
          </a:stretch>
        </p:blipFill>
        <p:spPr>
          <a:xfrm>
            <a:off x="0" y="0"/>
            <a:ext cx="5154930" cy="6858038"/>
          </a:xfrm>
          <a:prstGeom prst="rect">
            <a:avLst/>
          </a:prstGeom>
        </p:spPr>
      </p:pic>
      <p:sp>
        <p:nvSpPr>
          <p:cNvPr id="11" name="文本框 10"/>
          <p:cNvSpPr txBox="1"/>
          <p:nvPr>
            <p:custDataLst>
              <p:tags r:id="rId3"/>
            </p:custDataLst>
          </p:nvPr>
        </p:nvSpPr>
        <p:spPr>
          <a:xfrm>
            <a:off x="7326584" y="1971561"/>
            <a:ext cx="4865370" cy="1350939"/>
          </a:xfrm>
          <a:prstGeom prst="rect">
            <a:avLst/>
          </a:prstGeom>
        </p:spPr>
        <p:txBody>
          <a:bodyPr wrap="square">
            <a:noAutofit/>
          </a:bodyPr>
          <a:lstStyle>
            <a:defPPr>
              <a:defRPr lang="zh-CN"/>
            </a:defPPr>
            <a:lvl1pPr fontAlgn="auto">
              <a:lnSpc>
                <a:spcPct val="130000"/>
              </a:lnSpc>
              <a:spcAft>
                <a:spcPts val="1800"/>
              </a:spcAft>
              <a:defRPr sz="1200">
                <a:solidFill>
                  <a:schemeClr val="tx1">
                    <a:lumMod val="50000"/>
                    <a:lumOff val="50000"/>
                  </a:schemeClr>
                </a:solidFill>
              </a:defRPr>
            </a:lvl1pPr>
          </a:lstStyle>
          <a:p>
            <a:pPr algn="l">
              <a:spcAft>
                <a:spcPts val="1200"/>
              </a:spcAft>
            </a:pPr>
            <a:r>
              <a:rPr lang="zh-CN" altLang="en-US" b="1" dirty="0">
                <a:solidFill>
                  <a:schemeClr val="tx1">
                    <a:lumMod val="75000"/>
                    <a:lumOff val="25000"/>
                  </a:schemeClr>
                </a:solidFill>
              </a:rPr>
              <a:t>资源优势</a:t>
            </a:r>
            <a:endParaRPr lang="zh-CN" altLang="en-US" dirty="0">
              <a:solidFill>
                <a:schemeClr val="tx1">
                  <a:lumMod val="75000"/>
                  <a:lumOff val="25000"/>
                </a:schemeClr>
              </a:solidFill>
            </a:endParaRPr>
          </a:p>
          <a:p>
            <a:pPr algn="l">
              <a:lnSpc>
                <a:spcPct val="0"/>
              </a:lnSpc>
            </a:pPr>
            <a:r>
              <a:rPr lang="zh-CN" altLang="en-US" sz="900" dirty="0">
                <a:solidFill>
                  <a:schemeClr val="tx1">
                    <a:lumMod val="75000"/>
                    <a:lumOff val="25000"/>
                  </a:schemeClr>
                </a:solidFill>
              </a:rPr>
              <a:t>多名英国在职高校教师团队协作</a:t>
            </a:r>
          </a:p>
          <a:p>
            <a:pPr algn="l">
              <a:lnSpc>
                <a:spcPct val="0"/>
              </a:lnSpc>
            </a:pPr>
            <a:r>
              <a:rPr lang="zh-CN" altLang="en-US" sz="900" dirty="0">
                <a:solidFill>
                  <a:schemeClr val="tx1">
                    <a:lumMod val="75000"/>
                    <a:lumOff val="25000"/>
                  </a:schemeClr>
                </a:solidFill>
              </a:rPr>
              <a:t>中英两地多方异业合作项目</a:t>
            </a:r>
          </a:p>
          <a:p>
            <a:pPr algn="l">
              <a:lnSpc>
                <a:spcPct val="0"/>
              </a:lnSpc>
            </a:pPr>
            <a:r>
              <a:rPr lang="zh-CN" altLang="en-US" sz="900" dirty="0">
                <a:solidFill>
                  <a:schemeClr val="tx1">
                    <a:lumMod val="75000"/>
                    <a:lumOff val="25000"/>
                  </a:schemeClr>
                </a:solidFill>
              </a:rPr>
              <a:t>中国驻英旅行社签约合作伙伴</a:t>
            </a:r>
          </a:p>
          <a:p>
            <a:pPr algn="l">
              <a:lnSpc>
                <a:spcPct val="0"/>
              </a:lnSpc>
            </a:pPr>
            <a:r>
              <a:rPr lang="zh-CN" altLang="en-US" sz="900" dirty="0">
                <a:solidFill>
                  <a:schemeClr val="tx1">
                    <a:lumMod val="75000"/>
                    <a:lumOff val="25000"/>
                  </a:schemeClr>
                </a:solidFill>
              </a:rPr>
              <a:t>澳大利亚悉尼高校多名在职中文教师联盟</a:t>
            </a:r>
          </a:p>
          <a:p>
            <a:pPr algn="l">
              <a:lnSpc>
                <a:spcPct val="0"/>
              </a:lnSpc>
            </a:pPr>
            <a:r>
              <a:rPr lang="zh-CN" altLang="en-US" sz="900" dirty="0">
                <a:solidFill>
                  <a:schemeClr val="tx1">
                    <a:lumMod val="75000"/>
                    <a:lumOff val="25000"/>
                  </a:schemeClr>
                </a:solidFill>
              </a:rPr>
              <a:t> </a:t>
            </a:r>
          </a:p>
          <a:p>
            <a:pPr algn="l">
              <a:lnSpc>
                <a:spcPct val="50000"/>
              </a:lnSpc>
              <a:spcAft>
                <a:spcPts val="1800"/>
              </a:spcAft>
            </a:pPr>
            <a:endParaRPr lang="en-US" altLang="zh-CN" dirty="0">
              <a:solidFill>
                <a:schemeClr val="tx1">
                  <a:lumMod val="75000"/>
                  <a:lumOff val="25000"/>
                </a:schemeClr>
              </a:solidFill>
            </a:endParaRPr>
          </a:p>
        </p:txBody>
      </p:sp>
      <p:sp>
        <p:nvSpPr>
          <p:cNvPr id="13" name="文本框 12"/>
          <p:cNvSpPr txBox="1"/>
          <p:nvPr>
            <p:custDataLst>
              <p:tags r:id="rId4"/>
            </p:custDataLst>
          </p:nvPr>
        </p:nvSpPr>
        <p:spPr>
          <a:xfrm>
            <a:off x="7288369" y="3598458"/>
            <a:ext cx="4865370" cy="1350939"/>
          </a:xfrm>
          <a:prstGeom prst="rect">
            <a:avLst/>
          </a:prstGeom>
        </p:spPr>
        <p:txBody>
          <a:bodyPr wrap="square">
            <a:noAutofit/>
          </a:bodyPr>
          <a:lstStyle>
            <a:defPPr>
              <a:defRPr lang="zh-CN"/>
            </a:defPPr>
            <a:lvl1pPr fontAlgn="auto">
              <a:lnSpc>
                <a:spcPct val="130000"/>
              </a:lnSpc>
              <a:spcAft>
                <a:spcPts val="1800"/>
              </a:spcAft>
              <a:defRPr sz="1200">
                <a:solidFill>
                  <a:schemeClr val="tx1">
                    <a:lumMod val="50000"/>
                    <a:lumOff val="50000"/>
                  </a:schemeClr>
                </a:solidFill>
              </a:defRPr>
            </a:lvl1pPr>
          </a:lstStyle>
          <a:p>
            <a:pPr algn="l">
              <a:lnSpc>
                <a:spcPct val="0"/>
              </a:lnSpc>
              <a:spcAft>
                <a:spcPts val="1200"/>
              </a:spcAft>
            </a:pPr>
            <a:r>
              <a:rPr lang="zh-CN" altLang="en-US" b="1" dirty="0">
                <a:solidFill>
                  <a:schemeClr val="tx1">
                    <a:lumMod val="75000"/>
                    <a:lumOff val="25000"/>
                  </a:schemeClr>
                </a:solidFill>
              </a:rPr>
              <a:t>地域优势</a:t>
            </a:r>
          </a:p>
          <a:p>
            <a:pPr algn="l">
              <a:lnSpc>
                <a:spcPct val="0"/>
              </a:lnSpc>
            </a:pPr>
            <a:r>
              <a:rPr lang="zh-CN" altLang="en-US" sz="900" dirty="0">
                <a:solidFill>
                  <a:schemeClr val="tx1">
                    <a:lumMod val="75000"/>
                    <a:lumOff val="25000"/>
                  </a:schemeClr>
                </a:solidFill>
              </a:rPr>
              <a:t>华行知中国辽宁办事处</a:t>
            </a:r>
          </a:p>
          <a:p>
            <a:pPr algn="l">
              <a:lnSpc>
                <a:spcPct val="0"/>
              </a:lnSpc>
            </a:pPr>
            <a:r>
              <a:rPr lang="zh-CN" altLang="en-US" sz="900" dirty="0">
                <a:solidFill>
                  <a:schemeClr val="tx1">
                    <a:lumMod val="75000"/>
                    <a:lumOff val="25000"/>
                  </a:schemeClr>
                </a:solidFill>
              </a:rPr>
              <a:t>华行知英国伦敦办事处</a:t>
            </a:r>
          </a:p>
          <a:p>
            <a:pPr algn="l">
              <a:lnSpc>
                <a:spcPct val="0"/>
              </a:lnSpc>
            </a:pPr>
            <a:r>
              <a:rPr lang="zh-CN" altLang="en-US" sz="900" dirty="0">
                <a:solidFill>
                  <a:schemeClr val="tx1">
                    <a:lumMod val="75000"/>
                    <a:lumOff val="25000"/>
                  </a:schemeClr>
                </a:solidFill>
              </a:rPr>
              <a:t>华行知澳大利亚悉尼办事处</a:t>
            </a:r>
          </a:p>
          <a:p>
            <a:pPr algn="l">
              <a:lnSpc>
                <a:spcPct val="0"/>
              </a:lnSpc>
            </a:pPr>
            <a:r>
              <a:rPr lang="zh-CN" altLang="en-US" sz="900" dirty="0">
                <a:solidFill>
                  <a:schemeClr val="tx1">
                    <a:lumMod val="75000"/>
                    <a:lumOff val="25000"/>
                  </a:schemeClr>
                </a:solidFill>
              </a:rPr>
              <a:t>华行知瑞士知名夏令营机构签约合作</a:t>
            </a:r>
          </a:p>
          <a:p>
            <a:pPr algn="l">
              <a:lnSpc>
                <a:spcPct val="0"/>
              </a:lnSpc>
            </a:pPr>
            <a:r>
              <a:rPr lang="zh-CN" altLang="en-US" sz="900" dirty="0">
                <a:solidFill>
                  <a:schemeClr val="tx1">
                    <a:lumMod val="75000"/>
                    <a:lumOff val="25000"/>
                  </a:schemeClr>
                </a:solidFill>
              </a:rPr>
              <a:t> </a:t>
            </a:r>
          </a:p>
          <a:p>
            <a:pPr algn="l">
              <a:lnSpc>
                <a:spcPct val="50000"/>
              </a:lnSpc>
            </a:pPr>
            <a:endParaRPr lang="en-US" altLang="zh-CN" dirty="0">
              <a:solidFill>
                <a:schemeClr val="tx1">
                  <a:lumMod val="75000"/>
                  <a:lumOff val="25000"/>
                </a:schemeClr>
              </a:solidFill>
            </a:endParaRPr>
          </a:p>
        </p:txBody>
      </p:sp>
      <p:sp>
        <p:nvSpPr>
          <p:cNvPr id="14" name="文本框 13"/>
          <p:cNvSpPr txBox="1"/>
          <p:nvPr>
            <p:custDataLst>
              <p:tags r:id="rId5"/>
            </p:custDataLst>
          </p:nvPr>
        </p:nvSpPr>
        <p:spPr>
          <a:xfrm>
            <a:off x="7326584" y="4949402"/>
            <a:ext cx="4865370" cy="1350939"/>
          </a:xfrm>
          <a:prstGeom prst="rect">
            <a:avLst/>
          </a:prstGeom>
        </p:spPr>
        <p:txBody>
          <a:bodyPr wrap="square">
            <a:noAutofit/>
          </a:bodyPr>
          <a:lstStyle>
            <a:defPPr>
              <a:defRPr lang="zh-CN"/>
            </a:defPPr>
            <a:lvl1pPr fontAlgn="auto">
              <a:lnSpc>
                <a:spcPct val="130000"/>
              </a:lnSpc>
              <a:spcAft>
                <a:spcPts val="1800"/>
              </a:spcAft>
              <a:defRPr sz="1200">
                <a:solidFill>
                  <a:schemeClr val="tx1">
                    <a:lumMod val="50000"/>
                    <a:lumOff val="50000"/>
                  </a:schemeClr>
                </a:solidFill>
              </a:defRPr>
            </a:lvl1pPr>
          </a:lstStyle>
          <a:p>
            <a:pPr algn="l">
              <a:spcAft>
                <a:spcPts val="1200"/>
              </a:spcAft>
            </a:pPr>
            <a:r>
              <a:rPr lang="zh-CN" altLang="en-US" b="1" dirty="0">
                <a:solidFill>
                  <a:schemeClr val="tx1">
                    <a:lumMod val="75000"/>
                    <a:lumOff val="25000"/>
                  </a:schemeClr>
                </a:solidFill>
              </a:rPr>
              <a:t>服务优势</a:t>
            </a:r>
            <a:endParaRPr lang="zh-CN" altLang="en-US" dirty="0">
              <a:solidFill>
                <a:schemeClr val="tx1">
                  <a:lumMod val="75000"/>
                  <a:lumOff val="25000"/>
                </a:schemeClr>
              </a:solidFill>
            </a:endParaRPr>
          </a:p>
          <a:p>
            <a:pPr algn="l">
              <a:lnSpc>
                <a:spcPct val="0"/>
              </a:lnSpc>
            </a:pPr>
            <a:r>
              <a:rPr lang="zh-CN" altLang="en-US" sz="900" dirty="0">
                <a:solidFill>
                  <a:schemeClr val="tx1">
                    <a:lumMod val="75000"/>
                    <a:lumOff val="25000"/>
                  </a:schemeClr>
                </a:solidFill>
              </a:rPr>
              <a:t>华行知国际夏校夏令营专属定制线路独立成团，不拼团，不转卖</a:t>
            </a:r>
          </a:p>
          <a:p>
            <a:pPr algn="l">
              <a:lnSpc>
                <a:spcPct val="0"/>
              </a:lnSpc>
            </a:pPr>
            <a:r>
              <a:rPr lang="zh-CN" altLang="en-US" sz="900" dirty="0">
                <a:solidFill>
                  <a:schemeClr val="tx1">
                    <a:lumMod val="75000"/>
                    <a:lumOff val="25000"/>
                  </a:schemeClr>
                </a:solidFill>
              </a:rPr>
              <a:t>华行知所有国际夏令营活动均有本公司人员全程陪同，负责一切相关事宜。</a:t>
            </a:r>
          </a:p>
          <a:p>
            <a:pPr algn="l">
              <a:lnSpc>
                <a:spcPct val="0"/>
              </a:lnSpc>
            </a:pPr>
            <a:r>
              <a:rPr lang="zh-CN" altLang="en-US" sz="900" dirty="0">
                <a:solidFill>
                  <a:schemeClr val="tx1">
                    <a:lumMod val="75000"/>
                    <a:lumOff val="25000"/>
                  </a:schemeClr>
                </a:solidFill>
              </a:rPr>
              <a:t>华行知所有活动行程均履行各国法律法规，正规保险，正规合同。</a:t>
            </a:r>
          </a:p>
          <a:p>
            <a:pPr algn="l">
              <a:lnSpc>
                <a:spcPct val="0"/>
              </a:lnSpc>
            </a:pPr>
            <a:r>
              <a:rPr lang="zh-CN" altLang="en-US" sz="900" dirty="0">
                <a:solidFill>
                  <a:schemeClr val="tx1">
                    <a:lumMod val="75000"/>
                    <a:lumOff val="25000"/>
                  </a:schemeClr>
                </a:solidFill>
              </a:rPr>
              <a:t>华行知国际线上公益教育交流会定期举行 </a:t>
            </a:r>
          </a:p>
          <a:p>
            <a:pPr algn="l">
              <a:lnSpc>
                <a:spcPct val="0"/>
              </a:lnSpc>
            </a:pPr>
            <a:r>
              <a:rPr lang="zh-CN" altLang="en-US" sz="900" dirty="0">
                <a:solidFill>
                  <a:schemeClr val="tx1">
                    <a:lumMod val="75000"/>
                    <a:lumOff val="25000"/>
                  </a:schemeClr>
                </a:solidFill>
              </a:rPr>
              <a:t> </a:t>
            </a:r>
          </a:p>
          <a:p>
            <a:pPr algn="l">
              <a:lnSpc>
                <a:spcPct val="50000"/>
              </a:lnSpc>
            </a:pPr>
            <a:endParaRPr lang="en-US" altLang="zh-CN" dirty="0">
              <a:solidFill>
                <a:schemeClr val="tx1">
                  <a:lumMod val="75000"/>
                  <a:lumOff val="25000"/>
                </a:schemeClr>
              </a:solidFill>
            </a:endParaRPr>
          </a:p>
        </p:txBody>
      </p:sp>
      <p:sp>
        <p:nvSpPr>
          <p:cNvPr id="15" name="矩形 14"/>
          <p:cNvSpPr/>
          <p:nvPr/>
        </p:nvSpPr>
        <p:spPr>
          <a:xfrm>
            <a:off x="6504076" y="1195724"/>
            <a:ext cx="229235" cy="446659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james-bold-640643-unsplash"/>
          <p:cNvPicPr>
            <a:picLocks noChangeAspect="1"/>
          </p:cNvPicPr>
          <p:nvPr/>
        </p:nvPicPr>
        <p:blipFill>
          <a:blip r:embed="rId4"/>
          <a:srcRect l="4659" r="4659"/>
          <a:stretch>
            <a:fillRect/>
          </a:stretch>
        </p:blipFill>
        <p:spPr>
          <a:xfrm>
            <a:off x="4048125" y="1275715"/>
            <a:ext cx="7794625" cy="5196840"/>
          </a:xfrm>
          <a:prstGeom prst="rect">
            <a:avLst/>
          </a:prstGeom>
        </p:spPr>
      </p:pic>
      <p:sp>
        <p:nvSpPr>
          <p:cNvPr id="5" name="内容占位符 4"/>
          <p:cNvSpPr>
            <a:spLocks noGrp="1"/>
          </p:cNvSpPr>
          <p:nvPr>
            <p:ph idx="1"/>
            <p:custDataLst>
              <p:tags r:id="rId2"/>
            </p:custDataLst>
          </p:nvPr>
        </p:nvSpPr>
        <p:spPr>
          <a:xfrm>
            <a:off x="747415" y="3151857"/>
            <a:ext cx="4708020" cy="2034079"/>
          </a:xfrm>
          <a:solidFill>
            <a:schemeClr val="bg2">
              <a:lumMod val="25000"/>
            </a:schemeClr>
          </a:solidFill>
        </p:spPr>
        <p:txBody>
          <a:bodyPr>
            <a:normAutofit fontScale="67500" lnSpcReduction="10000"/>
          </a:bodyPr>
          <a:lstStyle/>
          <a:p>
            <a:pPr algn="just">
              <a:lnSpc>
                <a:spcPct val="120000"/>
              </a:lnSpc>
            </a:pPr>
            <a:r>
              <a:rPr lang="zh-CN" altLang="en-US" sz="2000" dirty="0">
                <a:solidFill>
                  <a:schemeClr val="bg1"/>
                </a:solidFill>
              </a:rPr>
              <a:t>‘鲜衣怒马少年时，不负昭华行且知’出自中国古人岳飞的《鹊桥仙》。描写了青春洋溢的少年，骑着高大的骏马，意气风发的朝着自己的远奔腾向前。</a:t>
            </a:r>
          </a:p>
          <a:p>
            <a:pPr algn="just">
              <a:lnSpc>
                <a:spcPct val="120000"/>
              </a:lnSpc>
            </a:pPr>
            <a:r>
              <a:rPr lang="zh-CN" altLang="en-US" sz="2000" dirty="0">
                <a:solidFill>
                  <a:schemeClr val="bg1"/>
                </a:solidFill>
              </a:rPr>
              <a:t>读万卷书，行万里路。观世界才得世界观。在人生中最美好的青春时光里，要勇敢的追逐梦想，不断朝着自己的目标前进。我们将帮助帮助更多的年轻人，去学习发现不同的文化、创造有意义的精彩体验。启发年轻人的世界观，开拓眼界，在未来的人生道路上有更多无数的可能，为国家和社会贡献力量！</a:t>
            </a:r>
          </a:p>
        </p:txBody>
      </p:sp>
      <p:sp>
        <p:nvSpPr>
          <p:cNvPr id="6" name="文本框 5"/>
          <p:cNvSpPr txBox="1"/>
          <p:nvPr/>
        </p:nvSpPr>
        <p:spPr>
          <a:xfrm>
            <a:off x="588010" y="2124075"/>
            <a:ext cx="6447781" cy="1898650"/>
          </a:xfrm>
          <a:prstGeom prst="rect">
            <a:avLst/>
          </a:prstGeom>
          <a:noFill/>
        </p:spPr>
        <p:txBody>
          <a:bodyPr wrap="square" rtlCol="0">
            <a:noAutofit/>
          </a:bodyPr>
          <a:lstStyle/>
          <a:p>
            <a:pPr marL="71755" fontAlgn="auto">
              <a:lnSpc>
                <a:spcPct val="100000"/>
              </a:lnSpc>
            </a:pPr>
            <a:r>
              <a:rPr lang="zh-CN" altLang="en-US" sz="3200" b="1">
                <a:solidFill>
                  <a:schemeClr val="tx1"/>
                </a:solidFill>
                <a:latin typeface="Adobe Gothic Std B" panose="020B0800000000000000" charset="-128"/>
                <a:ea typeface="Adobe Gothic Std B" panose="020B0800000000000000" charset="-128"/>
                <a:sym typeface="+mn-ea"/>
              </a:rPr>
              <a:t>我们的使命AEA           </a:t>
            </a:r>
            <a:r>
              <a:rPr lang="zh-CN" altLang="en-US" sz="3200">
                <a:solidFill>
                  <a:schemeClr val="tx1"/>
                </a:solidFill>
                <a:latin typeface="Adobe Gothic Std B" panose="020B0800000000000000" charset="-128"/>
                <a:ea typeface="Adobe Gothic Std B" panose="020B0800000000000000" charset="-128"/>
                <a:sym typeface="+mn-ea"/>
              </a:rPr>
              <a:t>INTERNATIONAL EDUCATION</a:t>
            </a:r>
            <a:r>
              <a:rPr lang="zh-CN" altLang="en-US" sz="3200" b="1">
                <a:solidFill>
                  <a:schemeClr val="tx1"/>
                </a:solidFill>
                <a:latin typeface="Adobe Gothic Std B" panose="020B0800000000000000" charset="-128"/>
                <a:ea typeface="Adobe Gothic Std B" panose="020B0800000000000000" charset="-128"/>
                <a:sym typeface="+mn-ea"/>
              </a:rPr>
              <a:t> </a:t>
            </a:r>
            <a:endParaRPr lang="zh-CN" altLang="en-US" sz="2400" b="1">
              <a:solidFill>
                <a:schemeClr val="tx1"/>
              </a:solidFill>
              <a:latin typeface="Adobe Gothic Std B" panose="020B0800000000000000" charset="-128"/>
              <a:ea typeface="Adobe Gothic Std B" panose="020B0800000000000000" charset="-128"/>
              <a:sym typeface="+mn-ea"/>
            </a:endParaRPr>
          </a:p>
          <a:p>
            <a:pPr marL="71755" fontAlgn="auto">
              <a:lnSpc>
                <a:spcPts val="2680"/>
              </a:lnSpc>
            </a:pPr>
            <a:endParaRPr lang="zh-CN" altLang="en-US" sz="2400" b="1">
              <a:solidFill>
                <a:schemeClr val="tx1"/>
              </a:solidFill>
              <a:latin typeface="Adobe Gothic Std B" panose="020B0800000000000000" charset="-128"/>
              <a:ea typeface="Adobe Gothic Std B" panose="020B0800000000000000" charset="-128"/>
            </a:endParaRPr>
          </a:p>
        </p:txBody>
      </p:sp>
      <p:sp>
        <p:nvSpPr>
          <p:cNvPr id="7" name="文本框 6"/>
          <p:cNvSpPr txBox="1"/>
          <p:nvPr/>
        </p:nvSpPr>
        <p:spPr>
          <a:xfrm>
            <a:off x="670835" y="1275678"/>
            <a:ext cx="3060700" cy="337185"/>
          </a:xfrm>
          <a:prstGeom prst="rect">
            <a:avLst/>
          </a:prstGeom>
          <a:noFill/>
        </p:spPr>
        <p:txBody>
          <a:bodyPr wrap="square" rtlCol="0">
            <a:spAutoFit/>
          </a:bodyPr>
          <a:lstStyle/>
          <a:p>
            <a:r>
              <a:rPr lang="en-US" altLang="zh-CN" sz="1600" b="1"/>
              <a:t>WE MISSION</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44475" y="3767455"/>
            <a:ext cx="6208395" cy="2738120"/>
            <a:chOff x="385" y="5933"/>
            <a:chExt cx="9777" cy="4312"/>
          </a:xfrm>
        </p:grpSpPr>
        <p:sp>
          <p:nvSpPr>
            <p:cNvPr id="8" name="文本框 7"/>
            <p:cNvSpPr txBox="1"/>
            <p:nvPr/>
          </p:nvSpPr>
          <p:spPr>
            <a:xfrm>
              <a:off x="385" y="5933"/>
              <a:ext cx="9777" cy="1282"/>
            </a:xfrm>
            <a:prstGeom prst="rect">
              <a:avLst/>
            </a:prstGeom>
            <a:noFill/>
          </p:spPr>
          <p:txBody>
            <a:bodyPr wrap="square" rtlCol="0">
              <a:noAutofit/>
            </a:bodyPr>
            <a:lstStyle/>
            <a:p>
              <a:r>
                <a:rPr lang="en-US" altLang="zh-CN" b="1"/>
                <a:t>国际</a:t>
              </a:r>
              <a:r>
                <a:rPr lang="zh-CN" altLang="en-US" b="1"/>
                <a:t>夏校 插班生</a:t>
              </a:r>
            </a:p>
            <a:p>
              <a:pPr>
                <a:lnSpc>
                  <a:spcPct val="60000"/>
                </a:lnSpc>
              </a:pPr>
              <a:r>
                <a:rPr lang="en-US" altLang="zh-CN" sz="1600"/>
                <a:t>I</a:t>
              </a:r>
              <a:r>
                <a:rPr lang="en-US" altLang="zh-CN" sz="1200"/>
                <a:t>NTERNATIONAL SUMMER SCHOOL </a:t>
              </a:r>
            </a:p>
          </p:txBody>
        </p:sp>
        <p:sp>
          <p:nvSpPr>
            <p:cNvPr id="5" name="内容占位符 2"/>
            <p:cNvSpPr>
              <a:spLocks noGrp="1"/>
            </p:cNvSpPr>
            <p:nvPr>
              <p:custDataLst>
                <p:tags r:id="rId3"/>
              </p:custDataLst>
            </p:nvPr>
          </p:nvSpPr>
          <p:spPr>
            <a:xfrm>
              <a:off x="475" y="7034"/>
              <a:ext cx="8563" cy="32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pPr>
              <a:r>
                <a:rPr lang="zh-CN" altLang="en-US" sz="1400" b="1" dirty="0">
                  <a:solidFill>
                    <a:srgbClr val="000000"/>
                  </a:solidFill>
                </a:rPr>
                <a:t>中国高校学生去英国</a:t>
              </a:r>
            </a:p>
            <a:p>
              <a:pPr algn="just">
                <a:lnSpc>
                  <a:spcPct val="120000"/>
                </a:lnSpc>
                <a:spcBef>
                  <a:spcPts val="400"/>
                </a:spcBef>
              </a:pPr>
              <a:r>
                <a:rPr lang="zh-CN" altLang="en-US" sz="1400" dirty="0">
                  <a:solidFill>
                    <a:srgbClr val="000000"/>
                  </a:solidFill>
                </a:rPr>
                <a:t>英国夏校（</a:t>
              </a:r>
              <a:r>
                <a:rPr lang="en-US" altLang="zh-CN" sz="1400" dirty="0">
                  <a:solidFill>
                    <a:srgbClr val="000000"/>
                  </a:solidFill>
                </a:rPr>
                <a:t>summer</a:t>
              </a:r>
              <a:r>
                <a:rPr lang="zh-CN" altLang="en-US" sz="1400" dirty="0">
                  <a:solidFill>
                    <a:srgbClr val="000000"/>
                  </a:solidFill>
                </a:rPr>
                <a:t> </a:t>
              </a:r>
              <a:r>
                <a:rPr lang="en-US" altLang="zh-CN" sz="1400" dirty="0">
                  <a:solidFill>
                    <a:srgbClr val="000000"/>
                  </a:solidFill>
                </a:rPr>
                <a:t>school</a:t>
              </a:r>
              <a:r>
                <a:rPr lang="zh-CN" altLang="en-US" sz="1400" dirty="0">
                  <a:solidFill>
                    <a:srgbClr val="000000"/>
                  </a:solidFill>
                </a:rPr>
                <a:t>）历史悠久，每年吸引来自全球的各年段孩子在英国度过充实的假期。华行知深度合作的两所学府，牛津大学圣希尔达学院和伦敦布莱顿学校的夏令营，除了可以强化英文，还有各种兴趣班课程和运动项目可供选择。通过与当地学生交流互动，全面提升口语，也将在历史悠久的英国名校中感受古典的学术氛围。另外华行知配有专属导师团队在学习之余，全程陪伴孩子们畅游英国各大著名景点。</a:t>
              </a:r>
            </a:p>
          </p:txBody>
        </p:sp>
      </p:grpSp>
      <p:grpSp>
        <p:nvGrpSpPr>
          <p:cNvPr id="7" name="组合 6"/>
          <p:cNvGrpSpPr/>
          <p:nvPr/>
        </p:nvGrpSpPr>
        <p:grpSpPr>
          <a:xfrm>
            <a:off x="6655435" y="274320"/>
            <a:ext cx="5012690" cy="2932430"/>
            <a:chOff x="502" y="5515"/>
            <a:chExt cx="7894" cy="4618"/>
          </a:xfrm>
        </p:grpSpPr>
        <p:sp>
          <p:nvSpPr>
            <p:cNvPr id="9" name="文本框 8"/>
            <p:cNvSpPr txBox="1"/>
            <p:nvPr/>
          </p:nvSpPr>
          <p:spPr>
            <a:xfrm>
              <a:off x="502" y="5515"/>
              <a:ext cx="7333" cy="1786"/>
            </a:xfrm>
            <a:prstGeom prst="rect">
              <a:avLst/>
            </a:prstGeom>
            <a:noFill/>
          </p:spPr>
          <p:txBody>
            <a:bodyPr wrap="square" rtlCol="0">
              <a:noAutofit/>
            </a:bodyPr>
            <a:lstStyle/>
            <a:p>
              <a:r>
                <a:rPr lang="en-US" altLang="zh-CN" b="1"/>
                <a:t>国际夏令营</a:t>
              </a:r>
            </a:p>
            <a:p>
              <a:r>
                <a:rPr lang="en-US" altLang="zh-CN" sz="1200"/>
                <a:t>INTERNATIONAL SUMMER CAMP</a:t>
              </a:r>
            </a:p>
            <a:p>
              <a:endParaRPr lang="en-US" altLang="zh-CN" sz="1200"/>
            </a:p>
            <a:p>
              <a:endParaRPr lang="en-US" altLang="zh-CN" sz="2000" b="1"/>
            </a:p>
            <a:p>
              <a:endParaRPr lang="en-US" altLang="zh-CN" sz="2000"/>
            </a:p>
            <a:p>
              <a:r>
                <a:rPr lang="en-US" altLang="zh-CN" sz="2000"/>
                <a:t> </a:t>
              </a:r>
              <a:endParaRPr lang="en-US" altLang="zh-CN" sz="2800"/>
            </a:p>
          </p:txBody>
        </p:sp>
        <p:sp>
          <p:nvSpPr>
            <p:cNvPr id="10" name="内容占位符 2"/>
            <p:cNvSpPr>
              <a:spLocks noGrp="1"/>
            </p:cNvSpPr>
            <p:nvPr>
              <p:custDataLst>
                <p:tags r:id="rId2"/>
              </p:custDataLst>
            </p:nvPr>
          </p:nvSpPr>
          <p:spPr>
            <a:xfrm>
              <a:off x="502" y="6868"/>
              <a:ext cx="7894" cy="326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pPr>
              <a:r>
                <a:rPr lang="zh-CN" altLang="en-US" sz="1400" b="1" dirty="0">
                  <a:solidFill>
                    <a:srgbClr val="000000"/>
                  </a:solidFill>
                </a:rPr>
                <a:t>英国高校师生来中国</a:t>
              </a:r>
            </a:p>
            <a:p>
              <a:pPr algn="just">
                <a:lnSpc>
                  <a:spcPct val="100000"/>
                </a:lnSpc>
                <a:spcBef>
                  <a:spcPts val="620"/>
                </a:spcBef>
                <a:spcAft>
                  <a:spcPts val="610"/>
                </a:spcAft>
              </a:pPr>
              <a:r>
                <a:rPr lang="zh-CN" altLang="en-US" sz="1400" dirty="0">
                  <a:solidFill>
                    <a:srgbClr val="000000"/>
                  </a:solidFill>
                </a:rPr>
                <a:t>无需颠倒时差，无需远赴重洋，对低龄学生友好的全球文化交流夏令营来到我们身边。华行知带领英国高校师生到访中国，让我们来一场沉浸式的国际交流体验。对中国青少年来说，这是一次在自己文化的源点，尝试用世界的语言介绍”</a:t>
              </a:r>
              <a:r>
                <a:rPr lang="en-US" altLang="zh-CN" sz="1400" dirty="0">
                  <a:solidFill>
                    <a:srgbClr val="000000"/>
                  </a:solidFill>
                </a:rPr>
                <a:t>CHINESE CULTURE";</a:t>
              </a:r>
              <a:r>
                <a:rPr lang="zh-CN" altLang="en-US" sz="1400" dirty="0">
                  <a:solidFill>
                    <a:srgbClr val="000000"/>
                  </a:solidFill>
                </a:rPr>
                <a:t>也是在一个国际化的场景下，去聆听世界的声音与故事。华行知将于中国高校深度合作，建立起安全，信任，友谊的国际交流平台，为中英的青少年建立互通互知互融友谊的桥梁。</a:t>
              </a:r>
            </a:p>
            <a:p>
              <a:pPr algn="just">
                <a:lnSpc>
                  <a:spcPct val="120000"/>
                </a:lnSpc>
              </a:pPr>
              <a:endParaRPr lang="zh-CN" altLang="en-US" sz="1200" dirty="0">
                <a:solidFill>
                  <a:srgbClr val="000000"/>
                </a:solidFill>
              </a:endParaRPr>
            </a:p>
          </p:txBody>
        </p:sp>
      </p:grpSp>
      <p:pic>
        <p:nvPicPr>
          <p:cNvPr id="11" name="图片 10"/>
          <p:cNvPicPr>
            <a:picLocks noChangeAspect="1"/>
          </p:cNvPicPr>
          <p:nvPr/>
        </p:nvPicPr>
        <p:blipFill>
          <a:blip r:embed="rId5"/>
          <a:srcRect t="586" b="14062"/>
          <a:stretch>
            <a:fillRect/>
          </a:stretch>
        </p:blipFill>
        <p:spPr>
          <a:xfrm>
            <a:off x="6452870" y="3474720"/>
            <a:ext cx="5734685" cy="3383318"/>
          </a:xfrm>
          <a:prstGeom prst="rect">
            <a:avLst/>
          </a:prstGeom>
        </p:spPr>
      </p:pic>
      <p:pic>
        <p:nvPicPr>
          <p:cNvPr id="12" name="图片 11"/>
          <p:cNvPicPr>
            <a:picLocks noChangeAspect="1"/>
          </p:cNvPicPr>
          <p:nvPr/>
        </p:nvPicPr>
        <p:blipFill>
          <a:blip r:embed="rId6"/>
          <a:srcRect l="-132" t="2193" r="132" b="20884"/>
          <a:stretch>
            <a:fillRect/>
          </a:stretch>
        </p:blipFill>
        <p:spPr>
          <a:xfrm>
            <a:off x="-17145" y="0"/>
            <a:ext cx="6490335" cy="3474085"/>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2"/>
            </p:custDataLst>
          </p:nvPr>
        </p:nvSpPr>
        <p:spPr>
          <a:xfrm>
            <a:off x="1972309" y="1456689"/>
            <a:ext cx="4335725" cy="888945"/>
          </a:xfrm>
          <a:prstGeom prst="rect">
            <a:avLst/>
          </a:prstGeom>
        </p:spPr>
        <p:txBody>
          <a:bodyPr wrap="square">
            <a:noAutofit/>
          </a:bodyPr>
          <a:lstStyle>
            <a:defPPr>
              <a:defRPr lang="zh-CN"/>
            </a:defPPr>
            <a:lvl1pPr fontAlgn="auto">
              <a:lnSpc>
                <a:spcPct val="130000"/>
              </a:lnSpc>
              <a:spcAft>
                <a:spcPts val="1800"/>
              </a:spcAft>
              <a:defRPr sz="1200">
                <a:solidFill>
                  <a:schemeClr val="tx1">
                    <a:lumMod val="50000"/>
                    <a:lumOff val="50000"/>
                  </a:schemeClr>
                </a:solidFill>
              </a:defRPr>
            </a:lvl1pPr>
          </a:lstStyle>
          <a:p>
            <a:pPr algn="l"/>
            <a:r>
              <a:rPr lang="en-US" altLang="zh-CN" sz="1400" b="1" dirty="0">
                <a:solidFill>
                  <a:srgbClr val="000000"/>
                </a:solidFill>
              </a:rPr>
              <a:t>AI</a:t>
            </a:r>
            <a:r>
              <a:rPr lang="zh-CN" altLang="en-US" sz="1400" b="1" dirty="0">
                <a:solidFill>
                  <a:srgbClr val="000000"/>
                </a:solidFill>
              </a:rPr>
              <a:t>机器人编程</a:t>
            </a:r>
            <a:r>
              <a:rPr lang="zh-CN" altLang="en-US" sz="1400" b="1" dirty="0">
                <a:solidFill>
                  <a:schemeClr val="tx1">
                    <a:lumMod val="75000"/>
                    <a:lumOff val="25000"/>
                  </a:schemeClr>
                </a:solidFill>
              </a:rPr>
              <a:t> </a:t>
            </a:r>
            <a:r>
              <a:rPr lang="zh-CN" altLang="en-US" sz="1400" dirty="0">
                <a:solidFill>
                  <a:schemeClr val="tx1">
                    <a:lumMod val="75000"/>
                    <a:lumOff val="25000"/>
                  </a:schemeClr>
                </a:solidFill>
              </a:rPr>
              <a:t> 动手创作属于自己的机器人，将机械，电子，物理知识与先进的机器人科技相联系，通过创作将知识内化，培养创新思维和团队写作能力。</a:t>
            </a:r>
          </a:p>
          <a:p>
            <a:pPr algn="l"/>
            <a:endParaRPr lang="en-US" altLang="zh-CN" sz="1000" dirty="0">
              <a:solidFill>
                <a:schemeClr val="tx1">
                  <a:lumMod val="75000"/>
                  <a:lumOff val="25000"/>
                </a:schemeClr>
              </a:solidFill>
            </a:endParaRPr>
          </a:p>
        </p:txBody>
      </p:sp>
      <p:sp>
        <p:nvSpPr>
          <p:cNvPr id="4" name="文本框 3"/>
          <p:cNvSpPr txBox="1"/>
          <p:nvPr>
            <p:custDataLst>
              <p:tags r:id="rId3"/>
            </p:custDataLst>
          </p:nvPr>
        </p:nvSpPr>
        <p:spPr>
          <a:xfrm>
            <a:off x="1972309" y="5092700"/>
            <a:ext cx="4335723" cy="748030"/>
          </a:xfrm>
          <a:prstGeom prst="rect">
            <a:avLst/>
          </a:prstGeom>
        </p:spPr>
        <p:txBody>
          <a:bodyPr wrap="square">
            <a:noAutofit/>
          </a:bodyPr>
          <a:lstStyle>
            <a:defPPr>
              <a:defRPr lang="zh-CN"/>
            </a:defPPr>
            <a:lvl1pPr fontAlgn="auto">
              <a:lnSpc>
                <a:spcPct val="130000"/>
              </a:lnSpc>
              <a:spcAft>
                <a:spcPts val="1800"/>
              </a:spcAft>
              <a:defRPr sz="1200">
                <a:solidFill>
                  <a:schemeClr val="tx1">
                    <a:lumMod val="50000"/>
                    <a:lumOff val="50000"/>
                  </a:schemeClr>
                </a:solidFill>
              </a:defRPr>
            </a:lvl1pPr>
          </a:lstStyle>
          <a:p>
            <a:pPr algn="l"/>
            <a:r>
              <a:rPr lang="zh-CN" altLang="en-US" sz="1400" b="1" dirty="0">
                <a:solidFill>
                  <a:schemeClr val="tx1">
                    <a:lumMod val="75000"/>
                    <a:lumOff val="25000"/>
                  </a:schemeClr>
                </a:solidFill>
              </a:rPr>
              <a:t>射击比赛 十米步枪  </a:t>
            </a:r>
            <a:r>
              <a:rPr lang="zh-CN" altLang="en-US" sz="1400" dirty="0">
                <a:solidFill>
                  <a:schemeClr val="tx1">
                    <a:lumMod val="75000"/>
                    <a:lumOff val="25000"/>
                  </a:schemeClr>
                </a:solidFill>
              </a:rPr>
              <a:t>射击项目对于孩子们的意志力和专注力有非常好的锻炼。培养了孩子们顽强，果断，勇于克服困难的品质。</a:t>
            </a:r>
            <a:endParaRPr lang="en-US" altLang="zh-CN" sz="1400" dirty="0">
              <a:solidFill>
                <a:schemeClr val="tx1">
                  <a:lumMod val="75000"/>
                  <a:lumOff val="25000"/>
                </a:schemeClr>
              </a:solidFill>
            </a:endParaRPr>
          </a:p>
        </p:txBody>
      </p:sp>
      <p:sp>
        <p:nvSpPr>
          <p:cNvPr id="5" name="文本框 4"/>
          <p:cNvSpPr txBox="1"/>
          <p:nvPr>
            <p:custDataLst>
              <p:tags r:id="rId4"/>
            </p:custDataLst>
          </p:nvPr>
        </p:nvSpPr>
        <p:spPr>
          <a:xfrm>
            <a:off x="1972310" y="3235960"/>
            <a:ext cx="4335724" cy="748030"/>
          </a:xfrm>
          <a:prstGeom prst="rect">
            <a:avLst/>
          </a:prstGeom>
        </p:spPr>
        <p:txBody>
          <a:bodyPr wrap="square">
            <a:noAutofit/>
          </a:bodyPr>
          <a:lstStyle>
            <a:defPPr>
              <a:defRPr lang="zh-CN"/>
            </a:defPPr>
            <a:lvl1pPr fontAlgn="auto">
              <a:lnSpc>
                <a:spcPct val="130000"/>
              </a:lnSpc>
              <a:spcAft>
                <a:spcPts val="1800"/>
              </a:spcAft>
              <a:defRPr sz="1200">
                <a:solidFill>
                  <a:schemeClr val="tx1">
                    <a:lumMod val="50000"/>
                    <a:lumOff val="50000"/>
                  </a:schemeClr>
                </a:solidFill>
              </a:defRPr>
            </a:lvl1pPr>
          </a:lstStyle>
          <a:p>
            <a:pPr algn="l"/>
            <a:r>
              <a:rPr lang="zh-CN" altLang="en-US" sz="1400" b="1" dirty="0">
                <a:solidFill>
                  <a:schemeClr val="tx1">
                    <a:lumMod val="75000"/>
                    <a:lumOff val="25000"/>
                  </a:schemeClr>
                </a:solidFill>
              </a:rPr>
              <a:t>冰球邀请赛  </a:t>
            </a:r>
            <a:r>
              <a:rPr lang="zh-CN" altLang="en-US" sz="1400" dirty="0">
                <a:solidFill>
                  <a:schemeClr val="tx1">
                    <a:lumMod val="75000"/>
                    <a:lumOff val="25000"/>
                  </a:schemeClr>
                </a:solidFill>
              </a:rPr>
              <a:t>冰球运动是很有挑战性的，它需要团队协作和个人能力的结合。在比赛中需要快速的反应，集中注意力，也要面对挑战和客服困难，这对孩子们的身体和智力发展都是非常有好处的</a:t>
            </a:r>
            <a:r>
              <a:rPr lang="zh-CN" altLang="en-US" sz="1400" b="1" dirty="0">
                <a:solidFill>
                  <a:schemeClr val="tx1">
                    <a:lumMod val="75000"/>
                    <a:lumOff val="25000"/>
                  </a:schemeClr>
                </a:solidFill>
              </a:rPr>
              <a:t>。</a:t>
            </a:r>
            <a:endParaRPr lang="en-US" altLang="zh-CN" sz="1400" b="1" dirty="0">
              <a:solidFill>
                <a:schemeClr val="tx1">
                  <a:lumMod val="75000"/>
                  <a:lumOff val="25000"/>
                </a:schemeClr>
              </a:solidFill>
            </a:endParaRPr>
          </a:p>
        </p:txBody>
      </p:sp>
      <p:sp>
        <p:nvSpPr>
          <p:cNvPr id="6" name="矩形 5"/>
          <p:cNvSpPr/>
          <p:nvPr/>
        </p:nvSpPr>
        <p:spPr>
          <a:xfrm>
            <a:off x="1425575" y="1217295"/>
            <a:ext cx="229235" cy="446659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15900" y="6118860"/>
            <a:ext cx="328295" cy="58801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972310" y="1088390"/>
            <a:ext cx="1644650" cy="368300"/>
          </a:xfrm>
          <a:prstGeom prst="rect">
            <a:avLst/>
          </a:prstGeom>
          <a:noFill/>
        </p:spPr>
        <p:txBody>
          <a:bodyPr wrap="square" rtlCol="0">
            <a:spAutoFit/>
          </a:bodyPr>
          <a:lstStyle/>
          <a:p>
            <a:r>
              <a:rPr lang="zh-CN" altLang="en-US" b="1" dirty="0"/>
              <a:t>国际交流赛</a:t>
            </a:r>
            <a:endParaRPr lang="en-US" altLang="zh-CN" b="1" dirty="0"/>
          </a:p>
        </p:txBody>
      </p:sp>
      <p:sp>
        <p:nvSpPr>
          <p:cNvPr id="11" name="文本框 10"/>
          <p:cNvSpPr txBox="1"/>
          <p:nvPr/>
        </p:nvSpPr>
        <p:spPr>
          <a:xfrm>
            <a:off x="1972310" y="2867660"/>
            <a:ext cx="1644650" cy="368300"/>
          </a:xfrm>
          <a:prstGeom prst="rect">
            <a:avLst/>
          </a:prstGeom>
          <a:noFill/>
        </p:spPr>
        <p:txBody>
          <a:bodyPr wrap="square" rtlCol="0">
            <a:spAutoFit/>
          </a:bodyPr>
          <a:lstStyle/>
          <a:p>
            <a:r>
              <a:rPr lang="zh-CN" altLang="en-US" b="1" dirty="0"/>
              <a:t>国际交流赛</a:t>
            </a:r>
            <a:endParaRPr lang="en-US" altLang="zh-CN" b="1" dirty="0"/>
          </a:p>
        </p:txBody>
      </p:sp>
      <p:sp>
        <p:nvSpPr>
          <p:cNvPr id="12" name="文本框 11"/>
          <p:cNvSpPr txBox="1"/>
          <p:nvPr/>
        </p:nvSpPr>
        <p:spPr>
          <a:xfrm>
            <a:off x="1972310" y="4724400"/>
            <a:ext cx="1644650" cy="368300"/>
          </a:xfrm>
          <a:prstGeom prst="rect">
            <a:avLst/>
          </a:prstGeom>
          <a:noFill/>
        </p:spPr>
        <p:txBody>
          <a:bodyPr wrap="square" rtlCol="0">
            <a:spAutoFit/>
          </a:bodyPr>
          <a:lstStyle/>
          <a:p>
            <a:r>
              <a:rPr lang="zh-CN" altLang="en-US" b="1" dirty="0"/>
              <a:t>国际交流赛</a:t>
            </a:r>
            <a:endParaRPr lang="en-US" altLang="zh-CN" b="1" dirty="0"/>
          </a:p>
        </p:txBody>
      </p:sp>
      <p:pic>
        <p:nvPicPr>
          <p:cNvPr id="13" name="图片 12" descr="20121121200321_Li8aW.thumb.1900_0"/>
          <p:cNvPicPr>
            <a:picLocks noChangeAspect="1"/>
          </p:cNvPicPr>
          <p:nvPr/>
        </p:nvPicPr>
        <p:blipFill>
          <a:blip r:embed="rId6"/>
          <a:srcRect t="3088" b="3088"/>
          <a:stretch>
            <a:fillRect/>
          </a:stretch>
        </p:blipFill>
        <p:spPr>
          <a:xfrm>
            <a:off x="7401212" y="199296"/>
            <a:ext cx="4790750" cy="6459446"/>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6"/>
          <a:srcRect l="-1279" t="6185" r="1279" b="37140"/>
          <a:stretch>
            <a:fillRect/>
          </a:stretch>
        </p:blipFill>
        <p:spPr>
          <a:xfrm>
            <a:off x="0" y="0"/>
            <a:ext cx="12092305" cy="4563110"/>
          </a:xfrm>
          <a:prstGeom prst="rect">
            <a:avLst/>
          </a:prstGeom>
        </p:spPr>
      </p:pic>
      <p:sp>
        <p:nvSpPr>
          <p:cNvPr id="7" name="文本框 6"/>
          <p:cNvSpPr txBox="1"/>
          <p:nvPr/>
        </p:nvSpPr>
        <p:spPr>
          <a:xfrm>
            <a:off x="747395" y="817880"/>
            <a:ext cx="5949315" cy="2061210"/>
          </a:xfrm>
          <a:prstGeom prst="rect">
            <a:avLst/>
          </a:prstGeom>
          <a:noFill/>
        </p:spPr>
        <p:txBody>
          <a:bodyPr wrap="square" rtlCol="0">
            <a:spAutoFit/>
          </a:bodyPr>
          <a:lstStyle/>
          <a:p>
            <a:pPr marL="71755" fontAlgn="auto">
              <a:lnSpc>
                <a:spcPct val="100000"/>
              </a:lnSpc>
            </a:pPr>
            <a:r>
              <a:rPr lang="en-US" altLang="zh-CN" sz="3200">
                <a:solidFill>
                  <a:schemeClr val="bg1"/>
                </a:solidFill>
                <a:latin typeface="Adobe Gothic Std B" panose="020B0800000000000000" charset="-128"/>
                <a:ea typeface="Adobe Gothic Std B" panose="020B0800000000000000" charset="-128"/>
                <a:sym typeface="+mn-ea"/>
              </a:rPr>
              <a:t>Explore the world</a:t>
            </a:r>
          </a:p>
          <a:p>
            <a:pPr marL="71755" fontAlgn="auto">
              <a:lnSpc>
                <a:spcPct val="100000"/>
              </a:lnSpc>
            </a:pPr>
            <a:r>
              <a:rPr lang="en-US" altLang="zh-CN" sz="3200">
                <a:solidFill>
                  <a:schemeClr val="bg1"/>
                </a:solidFill>
                <a:latin typeface="Adobe Gothic Std B" charset="0"/>
                <a:ea typeface="Adobe Gothic Std B" charset="0"/>
                <a:sym typeface="+mn-ea"/>
              </a:rPr>
              <a:t>Dreams on the road</a:t>
            </a:r>
          </a:p>
          <a:p>
            <a:pPr marL="71755" fontAlgn="auto">
              <a:lnSpc>
                <a:spcPct val="100000"/>
              </a:lnSpc>
            </a:pPr>
            <a:r>
              <a:rPr lang="en-US" altLang="zh-CN" sz="3200" b="1">
                <a:solidFill>
                  <a:schemeClr val="bg1"/>
                </a:solidFill>
                <a:latin typeface="Adobe Gothic Std B" charset="0"/>
                <a:ea typeface="Adobe Gothic Std B" charset="0"/>
                <a:sym typeface="+mn-ea"/>
              </a:rPr>
              <a:t>AEA</a:t>
            </a:r>
            <a:r>
              <a:rPr lang="en-US" altLang="zh-CN" sz="3200">
                <a:solidFill>
                  <a:schemeClr val="bg1"/>
                </a:solidFill>
                <a:latin typeface="Adobe Gothic Std B" charset="0"/>
                <a:ea typeface="Adobe Gothic Std B" charset="0"/>
                <a:sym typeface="+mn-ea"/>
              </a:rPr>
              <a:t> </a:t>
            </a:r>
            <a:r>
              <a:rPr lang="zh-CN" altLang="en-US" sz="3200" b="1">
                <a:solidFill>
                  <a:schemeClr val="bg1"/>
                </a:solidFill>
                <a:latin typeface="Adobe Gothic Std B" charset="0"/>
                <a:ea typeface="Adobe Gothic Std B" charset="0"/>
                <a:sym typeface="+mn-ea"/>
              </a:rPr>
              <a:t>华行知 梦想在路上</a:t>
            </a:r>
            <a:endParaRPr lang="zh-CN" altLang="en-US" sz="3200" b="1">
              <a:solidFill>
                <a:schemeClr val="bg1"/>
              </a:solidFill>
              <a:latin typeface="Adobe Gothic Std B" panose="020B0800000000000000" charset="-128"/>
              <a:ea typeface="Adobe Gothic Std B" panose="020B0800000000000000" charset="-128"/>
              <a:sym typeface="+mn-ea"/>
            </a:endParaRPr>
          </a:p>
          <a:p>
            <a:pPr marL="71755" fontAlgn="auto">
              <a:lnSpc>
                <a:spcPct val="100000"/>
              </a:lnSpc>
            </a:pPr>
            <a:endParaRPr lang="zh-CN" altLang="en-US" sz="3200" b="1">
              <a:solidFill>
                <a:schemeClr val="bg1"/>
              </a:solidFill>
              <a:latin typeface="Adobe Gothic Std B" panose="020B0800000000000000" charset="-128"/>
              <a:ea typeface="Adobe Gothic Std B" panose="020B0800000000000000" charset="-128"/>
              <a:sym typeface="+mn-ea"/>
            </a:endParaRPr>
          </a:p>
        </p:txBody>
      </p:sp>
      <p:grpSp>
        <p:nvGrpSpPr>
          <p:cNvPr id="10" name="组合 9"/>
          <p:cNvGrpSpPr/>
          <p:nvPr/>
        </p:nvGrpSpPr>
        <p:grpSpPr>
          <a:xfrm>
            <a:off x="2084070" y="4946015"/>
            <a:ext cx="8801735" cy="1572895"/>
            <a:chOff x="1071" y="7789"/>
            <a:chExt cx="13861" cy="2477"/>
          </a:xfrm>
        </p:grpSpPr>
        <p:sp>
          <p:nvSpPr>
            <p:cNvPr id="8" name="文本框 7"/>
            <p:cNvSpPr txBox="1"/>
            <p:nvPr>
              <p:custDataLst>
                <p:tags r:id="rId2"/>
              </p:custDataLst>
            </p:nvPr>
          </p:nvSpPr>
          <p:spPr>
            <a:xfrm>
              <a:off x="1071" y="7789"/>
              <a:ext cx="13741" cy="1178"/>
            </a:xfrm>
            <a:prstGeom prst="rect">
              <a:avLst/>
            </a:prstGeom>
          </p:spPr>
          <p:txBody>
            <a:bodyPr wrap="square">
              <a:noAutofit/>
            </a:bodyPr>
            <a:lstStyle>
              <a:defPPr>
                <a:defRPr lang="zh-CN"/>
              </a:defPPr>
              <a:lvl1pPr fontAlgn="auto">
                <a:lnSpc>
                  <a:spcPct val="130000"/>
                </a:lnSpc>
                <a:spcAft>
                  <a:spcPts val="1800"/>
                </a:spcAft>
                <a:defRPr sz="1200">
                  <a:solidFill>
                    <a:schemeClr val="tx1">
                      <a:lumMod val="50000"/>
                      <a:lumOff val="50000"/>
                    </a:schemeClr>
                  </a:solidFill>
                </a:defRPr>
              </a:lvl1pPr>
            </a:lstStyle>
            <a:p>
              <a:pPr algn="l"/>
              <a:r>
                <a:rPr lang="zh-CN" altLang="en-US" sz="1400" dirty="0">
                  <a:solidFill>
                    <a:schemeClr val="tx1">
                      <a:lumMod val="75000"/>
                      <a:lumOff val="25000"/>
                    </a:schemeClr>
                  </a:solidFill>
                </a:rPr>
                <a:t>夏令营，给孩子一段不可或缺的人生体验；夏令营提供了丰富多彩的集体项目，以另一种方式带给孩子们充满活力的学习和社交体验；开阔视野，建立自信心和情商的发展；更多的表达自我，协助他人；他们会被赋予平日里不曾承担过的责任。</a:t>
              </a:r>
              <a:endParaRPr lang="en-US" altLang="zh-CN" sz="1400" dirty="0">
                <a:solidFill>
                  <a:schemeClr val="tx1">
                    <a:lumMod val="75000"/>
                    <a:lumOff val="25000"/>
                  </a:schemeClr>
                </a:solidFill>
              </a:endParaRPr>
            </a:p>
          </p:txBody>
        </p:sp>
        <p:sp>
          <p:nvSpPr>
            <p:cNvPr id="9" name="文本框 8"/>
            <p:cNvSpPr txBox="1"/>
            <p:nvPr>
              <p:custDataLst>
                <p:tags r:id="rId3"/>
              </p:custDataLst>
            </p:nvPr>
          </p:nvSpPr>
          <p:spPr>
            <a:xfrm>
              <a:off x="1071" y="9088"/>
              <a:ext cx="13861" cy="1178"/>
            </a:xfrm>
            <a:prstGeom prst="rect">
              <a:avLst/>
            </a:prstGeom>
          </p:spPr>
          <p:txBody>
            <a:bodyPr wrap="square">
              <a:noAutofit/>
            </a:bodyPr>
            <a:lstStyle>
              <a:defPPr>
                <a:defRPr lang="zh-CN"/>
              </a:defPPr>
              <a:lvl1pPr fontAlgn="auto">
                <a:lnSpc>
                  <a:spcPct val="130000"/>
                </a:lnSpc>
                <a:spcAft>
                  <a:spcPts val="1800"/>
                </a:spcAft>
                <a:defRPr sz="1200">
                  <a:solidFill>
                    <a:schemeClr val="tx1">
                      <a:lumMod val="50000"/>
                      <a:lumOff val="50000"/>
                    </a:schemeClr>
                  </a:solidFill>
                </a:defRPr>
              </a:lvl1pPr>
            </a:lstStyle>
            <a:p>
              <a:pPr algn="l"/>
              <a:r>
                <a:rPr lang="zh-CN" altLang="en-US" sz="1400" dirty="0">
                  <a:solidFill>
                    <a:schemeClr val="tx1">
                      <a:lumMod val="75000"/>
                      <a:lumOff val="25000"/>
                    </a:schemeClr>
                  </a:solidFill>
                </a:rPr>
                <a:t>参加国际夏令营，体验来自不同国家的学校和课程，与外国的青少年共同生活学习并建立持久而真诚的友谊；建立全球视野和多元化思维方式。让更多中英的青少年去了解世界，了解不同国家的文化 教育 艺术 科技等各个领域。</a:t>
              </a:r>
              <a:endParaRPr lang="en-US" altLang="zh-CN" sz="1400" dirty="0">
                <a:solidFill>
                  <a:schemeClr val="tx1">
                    <a:lumMod val="75000"/>
                    <a:lumOff val="25000"/>
                  </a:schemeClr>
                </a:solidFill>
              </a:endParaRPr>
            </a:p>
          </p:txBody>
        </p:sp>
      </p:grpSp>
      <p:sp>
        <p:nvSpPr>
          <p:cNvPr id="43" name="Freeform 37"/>
          <p:cNvSpPr>
            <a:spLocks noEditPoints="1"/>
          </p:cNvSpPr>
          <p:nvPr/>
        </p:nvSpPr>
        <p:spPr bwMode="auto">
          <a:xfrm>
            <a:off x="1257935" y="5072698"/>
            <a:ext cx="320675" cy="320675"/>
          </a:xfrm>
          <a:custGeom>
            <a:avLst/>
            <a:gdLst>
              <a:gd name="T0" fmla="*/ 88 w 176"/>
              <a:gd name="T1" fmla="*/ 112 h 176"/>
              <a:gd name="T2" fmla="*/ 80 w 176"/>
              <a:gd name="T3" fmla="*/ 120 h 176"/>
              <a:gd name="T4" fmla="*/ 88 w 176"/>
              <a:gd name="T5" fmla="*/ 128 h 176"/>
              <a:gd name="T6" fmla="*/ 96 w 176"/>
              <a:gd name="T7" fmla="*/ 120 h 176"/>
              <a:gd name="T8" fmla="*/ 88 w 176"/>
              <a:gd name="T9" fmla="*/ 112 h 176"/>
              <a:gd name="T10" fmla="*/ 96 w 176"/>
              <a:gd name="T11" fmla="*/ 48 h 176"/>
              <a:gd name="T12" fmla="*/ 80 w 176"/>
              <a:gd name="T13" fmla="*/ 48 h 176"/>
              <a:gd name="T14" fmla="*/ 76 w 176"/>
              <a:gd name="T15" fmla="*/ 52 h 176"/>
              <a:gd name="T16" fmla="*/ 76 w 176"/>
              <a:gd name="T17" fmla="*/ 52 h 176"/>
              <a:gd name="T18" fmla="*/ 76 w 176"/>
              <a:gd name="T19" fmla="*/ 52 h 176"/>
              <a:gd name="T20" fmla="*/ 80 w 176"/>
              <a:gd name="T21" fmla="*/ 100 h 176"/>
              <a:gd name="T22" fmla="*/ 80 w 176"/>
              <a:gd name="T23" fmla="*/ 100 h 176"/>
              <a:gd name="T24" fmla="*/ 84 w 176"/>
              <a:gd name="T25" fmla="*/ 104 h 176"/>
              <a:gd name="T26" fmla="*/ 92 w 176"/>
              <a:gd name="T27" fmla="*/ 104 h 176"/>
              <a:gd name="T28" fmla="*/ 96 w 176"/>
              <a:gd name="T29" fmla="*/ 100 h 176"/>
              <a:gd name="T30" fmla="*/ 96 w 176"/>
              <a:gd name="T31" fmla="*/ 100 h 176"/>
              <a:gd name="T32" fmla="*/ 100 w 176"/>
              <a:gd name="T33" fmla="*/ 52 h 176"/>
              <a:gd name="T34" fmla="*/ 100 w 176"/>
              <a:gd name="T35" fmla="*/ 52 h 176"/>
              <a:gd name="T36" fmla="*/ 100 w 176"/>
              <a:gd name="T37" fmla="*/ 52 h 176"/>
              <a:gd name="T38" fmla="*/ 96 w 176"/>
              <a:gd name="T39" fmla="*/ 48 h 176"/>
              <a:gd name="T40" fmla="*/ 88 w 176"/>
              <a:gd name="T41" fmla="*/ 0 h 176"/>
              <a:gd name="T42" fmla="*/ 0 w 176"/>
              <a:gd name="T43" fmla="*/ 88 h 176"/>
              <a:gd name="T44" fmla="*/ 88 w 176"/>
              <a:gd name="T45" fmla="*/ 176 h 176"/>
              <a:gd name="T46" fmla="*/ 176 w 176"/>
              <a:gd name="T47" fmla="*/ 88 h 176"/>
              <a:gd name="T48" fmla="*/ 88 w 176"/>
              <a:gd name="T49" fmla="*/ 0 h 176"/>
              <a:gd name="T50" fmla="*/ 88 w 176"/>
              <a:gd name="T51" fmla="*/ 168 h 176"/>
              <a:gd name="T52" fmla="*/ 8 w 176"/>
              <a:gd name="T53" fmla="*/ 88 h 176"/>
              <a:gd name="T54" fmla="*/ 88 w 176"/>
              <a:gd name="T55" fmla="*/ 8 h 176"/>
              <a:gd name="T56" fmla="*/ 168 w 176"/>
              <a:gd name="T57" fmla="*/ 88 h 176"/>
              <a:gd name="T58" fmla="*/ 88 w 176"/>
              <a:gd name="T59"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76">
                <a:moveTo>
                  <a:pt x="88" y="112"/>
                </a:moveTo>
                <a:cubicBezTo>
                  <a:pt x="84" y="112"/>
                  <a:pt x="80" y="116"/>
                  <a:pt x="80" y="120"/>
                </a:cubicBezTo>
                <a:cubicBezTo>
                  <a:pt x="80" y="124"/>
                  <a:pt x="84" y="128"/>
                  <a:pt x="88" y="128"/>
                </a:cubicBezTo>
                <a:cubicBezTo>
                  <a:pt x="92" y="128"/>
                  <a:pt x="96" y="124"/>
                  <a:pt x="96" y="120"/>
                </a:cubicBezTo>
                <a:cubicBezTo>
                  <a:pt x="96" y="116"/>
                  <a:pt x="92" y="112"/>
                  <a:pt x="88" y="112"/>
                </a:cubicBezTo>
                <a:moveTo>
                  <a:pt x="96" y="48"/>
                </a:moveTo>
                <a:cubicBezTo>
                  <a:pt x="80" y="48"/>
                  <a:pt x="80" y="48"/>
                  <a:pt x="80" y="48"/>
                </a:cubicBezTo>
                <a:cubicBezTo>
                  <a:pt x="78" y="48"/>
                  <a:pt x="76" y="50"/>
                  <a:pt x="76" y="52"/>
                </a:cubicBezTo>
                <a:cubicBezTo>
                  <a:pt x="76" y="52"/>
                  <a:pt x="76" y="52"/>
                  <a:pt x="76" y="52"/>
                </a:cubicBezTo>
                <a:cubicBezTo>
                  <a:pt x="76" y="52"/>
                  <a:pt x="76" y="52"/>
                  <a:pt x="76" y="52"/>
                </a:cubicBezTo>
                <a:cubicBezTo>
                  <a:pt x="80" y="100"/>
                  <a:pt x="80" y="100"/>
                  <a:pt x="80" y="100"/>
                </a:cubicBezTo>
                <a:cubicBezTo>
                  <a:pt x="80" y="100"/>
                  <a:pt x="80" y="100"/>
                  <a:pt x="80" y="100"/>
                </a:cubicBezTo>
                <a:cubicBezTo>
                  <a:pt x="80" y="102"/>
                  <a:pt x="82" y="104"/>
                  <a:pt x="84" y="104"/>
                </a:cubicBezTo>
                <a:cubicBezTo>
                  <a:pt x="92" y="104"/>
                  <a:pt x="92" y="104"/>
                  <a:pt x="92" y="104"/>
                </a:cubicBezTo>
                <a:cubicBezTo>
                  <a:pt x="94" y="104"/>
                  <a:pt x="96" y="102"/>
                  <a:pt x="96" y="100"/>
                </a:cubicBezTo>
                <a:cubicBezTo>
                  <a:pt x="96" y="100"/>
                  <a:pt x="96" y="100"/>
                  <a:pt x="96" y="100"/>
                </a:cubicBezTo>
                <a:cubicBezTo>
                  <a:pt x="100" y="52"/>
                  <a:pt x="100" y="52"/>
                  <a:pt x="100" y="52"/>
                </a:cubicBezTo>
                <a:cubicBezTo>
                  <a:pt x="100" y="52"/>
                  <a:pt x="100" y="52"/>
                  <a:pt x="100" y="52"/>
                </a:cubicBezTo>
                <a:cubicBezTo>
                  <a:pt x="100" y="52"/>
                  <a:pt x="100" y="52"/>
                  <a:pt x="100" y="52"/>
                </a:cubicBezTo>
                <a:cubicBezTo>
                  <a:pt x="100" y="50"/>
                  <a:pt x="98" y="48"/>
                  <a:pt x="96" y="48"/>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lstStyle/>
          <a:p>
            <a:endParaRPr lang="en-US"/>
          </a:p>
        </p:txBody>
      </p:sp>
      <p:sp>
        <p:nvSpPr>
          <p:cNvPr id="66" name="Freeform 60"/>
          <p:cNvSpPr>
            <a:spLocks noEditPoints="1"/>
          </p:cNvSpPr>
          <p:nvPr/>
        </p:nvSpPr>
        <p:spPr bwMode="auto">
          <a:xfrm>
            <a:off x="1257618" y="5907088"/>
            <a:ext cx="320675" cy="320675"/>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00 w 176"/>
              <a:gd name="T21" fmla="*/ 72 h 176"/>
              <a:gd name="T22" fmla="*/ 86 w 176"/>
              <a:gd name="T23" fmla="*/ 36 h 176"/>
              <a:gd name="T24" fmla="*/ 72 w 176"/>
              <a:gd name="T25" fmla="*/ 72 h 176"/>
              <a:gd name="T26" fmla="*/ 36 w 176"/>
              <a:gd name="T27" fmla="*/ 72 h 176"/>
              <a:gd name="T28" fmla="*/ 66 w 176"/>
              <a:gd name="T29" fmla="*/ 95 h 176"/>
              <a:gd name="T30" fmla="*/ 52 w 176"/>
              <a:gd name="T31" fmla="*/ 136 h 176"/>
              <a:gd name="T32" fmla="*/ 86 w 176"/>
              <a:gd name="T33" fmla="*/ 111 h 176"/>
              <a:gd name="T34" fmla="*/ 120 w 176"/>
              <a:gd name="T35" fmla="*/ 136 h 176"/>
              <a:gd name="T36" fmla="*/ 106 w 176"/>
              <a:gd name="T37" fmla="*/ 95 h 176"/>
              <a:gd name="T38" fmla="*/ 136 w 176"/>
              <a:gd name="T39" fmla="*/ 72 h 176"/>
              <a:gd name="T40" fmla="*/ 100 w 176"/>
              <a:gd name="T41" fmla="*/ 72 h 176"/>
              <a:gd name="T42" fmla="*/ 99 w 176"/>
              <a:gd name="T43" fmla="*/ 97 h 176"/>
              <a:gd name="T44" fmla="*/ 105 w 176"/>
              <a:gd name="T45" fmla="*/ 114 h 176"/>
              <a:gd name="T46" fmla="*/ 91 w 176"/>
              <a:gd name="T47" fmla="*/ 104 h 176"/>
              <a:gd name="T48" fmla="*/ 86 w 176"/>
              <a:gd name="T49" fmla="*/ 101 h 176"/>
              <a:gd name="T50" fmla="*/ 81 w 176"/>
              <a:gd name="T51" fmla="*/ 104 h 176"/>
              <a:gd name="T52" fmla="*/ 67 w 176"/>
              <a:gd name="T53" fmla="*/ 114 h 176"/>
              <a:gd name="T54" fmla="*/ 73 w 176"/>
              <a:gd name="T55" fmla="*/ 97 h 176"/>
              <a:gd name="T56" fmla="*/ 75 w 176"/>
              <a:gd name="T57" fmla="*/ 92 h 176"/>
              <a:gd name="T58" fmla="*/ 70 w 176"/>
              <a:gd name="T59" fmla="*/ 89 h 176"/>
              <a:gd name="T60" fmla="*/ 59 w 176"/>
              <a:gd name="T61" fmla="*/ 80 h 176"/>
              <a:gd name="T62" fmla="*/ 78 w 176"/>
              <a:gd name="T63" fmla="*/ 80 h 176"/>
              <a:gd name="T64" fmla="*/ 80 w 176"/>
              <a:gd name="T65" fmla="*/ 75 h 176"/>
              <a:gd name="T66" fmla="*/ 86 w 176"/>
              <a:gd name="T67" fmla="*/ 58 h 176"/>
              <a:gd name="T68" fmla="*/ 92 w 176"/>
              <a:gd name="T69" fmla="*/ 75 h 176"/>
              <a:gd name="T70" fmla="*/ 94 w 176"/>
              <a:gd name="T71" fmla="*/ 80 h 176"/>
              <a:gd name="T72" fmla="*/ 113 w 176"/>
              <a:gd name="T73" fmla="*/ 80 h 176"/>
              <a:gd name="T74" fmla="*/ 102 w 176"/>
              <a:gd name="T75" fmla="*/ 89 h 176"/>
              <a:gd name="T76" fmla="*/ 97 w 176"/>
              <a:gd name="T77" fmla="*/ 92 h 176"/>
              <a:gd name="T78" fmla="*/ 99 w 176"/>
              <a:gd name="T7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0" y="72"/>
                </a:moveTo>
                <a:cubicBezTo>
                  <a:pt x="86" y="36"/>
                  <a:pt x="86" y="36"/>
                  <a:pt x="86" y="36"/>
                </a:cubicBezTo>
                <a:cubicBezTo>
                  <a:pt x="72" y="72"/>
                  <a:pt x="72" y="72"/>
                  <a:pt x="72" y="72"/>
                </a:cubicBezTo>
                <a:cubicBezTo>
                  <a:pt x="36" y="72"/>
                  <a:pt x="36" y="72"/>
                  <a:pt x="36" y="72"/>
                </a:cubicBezTo>
                <a:cubicBezTo>
                  <a:pt x="66" y="95"/>
                  <a:pt x="66" y="95"/>
                  <a:pt x="66" y="95"/>
                </a:cubicBezTo>
                <a:cubicBezTo>
                  <a:pt x="52" y="136"/>
                  <a:pt x="52" y="136"/>
                  <a:pt x="52" y="136"/>
                </a:cubicBezTo>
                <a:cubicBezTo>
                  <a:pt x="86" y="111"/>
                  <a:pt x="86" y="111"/>
                  <a:pt x="86" y="111"/>
                </a:cubicBezTo>
                <a:cubicBezTo>
                  <a:pt x="120" y="136"/>
                  <a:pt x="120" y="136"/>
                  <a:pt x="120" y="136"/>
                </a:cubicBezTo>
                <a:cubicBezTo>
                  <a:pt x="106" y="95"/>
                  <a:pt x="106" y="95"/>
                  <a:pt x="106" y="95"/>
                </a:cubicBezTo>
                <a:cubicBezTo>
                  <a:pt x="136" y="72"/>
                  <a:pt x="136" y="72"/>
                  <a:pt x="136" y="72"/>
                </a:cubicBezTo>
                <a:lnTo>
                  <a:pt x="100" y="72"/>
                </a:lnTo>
                <a:close/>
                <a:moveTo>
                  <a:pt x="99" y="97"/>
                </a:moveTo>
                <a:cubicBezTo>
                  <a:pt x="105" y="114"/>
                  <a:pt x="105" y="114"/>
                  <a:pt x="105" y="114"/>
                </a:cubicBezTo>
                <a:cubicBezTo>
                  <a:pt x="91" y="104"/>
                  <a:pt x="91" y="104"/>
                  <a:pt x="91" y="104"/>
                </a:cubicBezTo>
                <a:cubicBezTo>
                  <a:pt x="86" y="101"/>
                  <a:pt x="86" y="101"/>
                  <a:pt x="86" y="101"/>
                </a:cubicBezTo>
                <a:cubicBezTo>
                  <a:pt x="81" y="104"/>
                  <a:pt x="81" y="104"/>
                  <a:pt x="81" y="104"/>
                </a:cubicBezTo>
                <a:cubicBezTo>
                  <a:pt x="67" y="114"/>
                  <a:pt x="67" y="114"/>
                  <a:pt x="67" y="114"/>
                </a:cubicBezTo>
                <a:cubicBezTo>
                  <a:pt x="73" y="97"/>
                  <a:pt x="73" y="97"/>
                  <a:pt x="73" y="97"/>
                </a:cubicBezTo>
                <a:cubicBezTo>
                  <a:pt x="75" y="92"/>
                  <a:pt x="75" y="92"/>
                  <a:pt x="75" y="92"/>
                </a:cubicBezTo>
                <a:cubicBezTo>
                  <a:pt x="70" y="89"/>
                  <a:pt x="70" y="89"/>
                  <a:pt x="70" y="89"/>
                </a:cubicBezTo>
                <a:cubicBezTo>
                  <a:pt x="59" y="80"/>
                  <a:pt x="59" y="80"/>
                  <a:pt x="59" y="80"/>
                </a:cubicBezTo>
                <a:cubicBezTo>
                  <a:pt x="78" y="80"/>
                  <a:pt x="78" y="80"/>
                  <a:pt x="78" y="80"/>
                </a:cubicBezTo>
                <a:cubicBezTo>
                  <a:pt x="80" y="75"/>
                  <a:pt x="80" y="75"/>
                  <a:pt x="80" y="75"/>
                </a:cubicBezTo>
                <a:cubicBezTo>
                  <a:pt x="86" y="58"/>
                  <a:pt x="86" y="58"/>
                  <a:pt x="86" y="58"/>
                </a:cubicBezTo>
                <a:cubicBezTo>
                  <a:pt x="92" y="75"/>
                  <a:pt x="92" y="75"/>
                  <a:pt x="92" y="75"/>
                </a:cubicBezTo>
                <a:cubicBezTo>
                  <a:pt x="94" y="80"/>
                  <a:pt x="94" y="80"/>
                  <a:pt x="94" y="80"/>
                </a:cubicBezTo>
                <a:cubicBezTo>
                  <a:pt x="113" y="80"/>
                  <a:pt x="113" y="80"/>
                  <a:pt x="113" y="80"/>
                </a:cubicBezTo>
                <a:cubicBezTo>
                  <a:pt x="102" y="89"/>
                  <a:pt x="102" y="89"/>
                  <a:pt x="102" y="89"/>
                </a:cubicBezTo>
                <a:cubicBezTo>
                  <a:pt x="97" y="92"/>
                  <a:pt x="97" y="92"/>
                  <a:pt x="97" y="92"/>
                </a:cubicBezTo>
                <a:lnTo>
                  <a:pt x="99" y="97"/>
                </a:lnTo>
                <a:close/>
              </a:path>
            </a:pathLst>
          </a:custGeom>
          <a:solidFill>
            <a:schemeClr val="tx1"/>
          </a:solidFill>
          <a:ln>
            <a:noFill/>
          </a:ln>
        </p:spPr>
        <p:txBody>
          <a:bodyPr vert="horz" wrap="square" lIns="91440" tIns="45720" rIns="91440" bIns="45720" numCol="1" anchor="t" anchorCtr="0" compatLnSpc="1"/>
          <a:lstStyle/>
          <a:p>
            <a:endParaRPr lang="en-US"/>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rcRect l="490" t="30733" r="-490" b="31948"/>
          <a:stretch>
            <a:fillRect/>
          </a:stretch>
        </p:blipFill>
        <p:spPr>
          <a:xfrm>
            <a:off x="-37465" y="-4445"/>
            <a:ext cx="12266930" cy="6866890"/>
          </a:xfrm>
          <a:prstGeom prst="rect">
            <a:avLst/>
          </a:prstGeom>
        </p:spPr>
      </p:pic>
      <p:sp>
        <p:nvSpPr>
          <p:cNvPr id="5" name="文本框 4"/>
          <p:cNvSpPr txBox="1"/>
          <p:nvPr/>
        </p:nvSpPr>
        <p:spPr>
          <a:xfrm>
            <a:off x="1842973" y="3204471"/>
            <a:ext cx="9734769" cy="523706"/>
          </a:xfrm>
          <a:prstGeom prst="rect">
            <a:avLst/>
          </a:prstGeom>
          <a:noFill/>
        </p:spPr>
        <p:txBody>
          <a:bodyPr wrap="square" rtlCol="0">
            <a:noAutofit/>
          </a:bodyPr>
          <a:lstStyle/>
          <a:p>
            <a:pPr algn="ctr"/>
            <a:r>
              <a:rPr lang="en-US" altLang="zh-CN" sz="4800" b="1">
                <a:solidFill>
                  <a:srgbClr val="FFFFFF"/>
                </a:solidFill>
              </a:rPr>
              <a:t>THANKS FOR WATCHING</a:t>
            </a:r>
          </a:p>
        </p:txBody>
      </p:sp>
      <p:sp>
        <p:nvSpPr>
          <p:cNvPr id="7" name="文本框 6"/>
          <p:cNvSpPr txBox="1"/>
          <p:nvPr>
            <p:custDataLst>
              <p:tags r:id="rId2"/>
            </p:custDataLst>
          </p:nvPr>
        </p:nvSpPr>
        <p:spPr>
          <a:xfrm>
            <a:off x="3360420" y="3843655"/>
            <a:ext cx="6027420" cy="635635"/>
          </a:xfrm>
          <a:prstGeom prst="rect">
            <a:avLst/>
          </a:prstGeom>
        </p:spPr>
        <p:txBody>
          <a:bodyPr wrap="square">
            <a:normAutofit/>
          </a:bodyPr>
          <a:lstStyle>
            <a:defPPr>
              <a:defRPr lang="zh-CN"/>
            </a:defPPr>
            <a:lvl1pPr fontAlgn="auto">
              <a:lnSpc>
                <a:spcPct val="130000"/>
              </a:lnSpc>
              <a:spcAft>
                <a:spcPts val="1800"/>
              </a:spcAft>
              <a:defRPr sz="1200">
                <a:solidFill>
                  <a:schemeClr val="tx1">
                    <a:lumMod val="50000"/>
                    <a:lumOff val="50000"/>
                  </a:schemeClr>
                </a:solidFill>
              </a:defRPr>
            </a:lvl1pPr>
          </a:lstStyle>
          <a:p>
            <a:pPr algn="ctr"/>
            <a:r>
              <a:rPr lang="en-US" altLang="zh-CN" sz="1800" b="1">
                <a:solidFill>
                  <a:schemeClr val="bg1"/>
                </a:solidFill>
              </a:rPr>
              <a:t>AEA  INTERNATIONAL EDUCATION</a:t>
            </a:r>
          </a:p>
        </p:txBody>
      </p:sp>
      <p:grpSp>
        <p:nvGrpSpPr>
          <p:cNvPr id="12" name="组合 11"/>
          <p:cNvGrpSpPr/>
          <p:nvPr/>
        </p:nvGrpSpPr>
        <p:grpSpPr>
          <a:xfrm>
            <a:off x="4817745" y="2089785"/>
            <a:ext cx="3111500" cy="1011555"/>
            <a:chOff x="7587" y="2797"/>
            <a:chExt cx="4900" cy="2087"/>
          </a:xfrm>
        </p:grpSpPr>
        <p:cxnSp>
          <p:nvCxnSpPr>
            <p:cNvPr id="9" name="直接连接符 8"/>
            <p:cNvCxnSpPr/>
            <p:nvPr/>
          </p:nvCxnSpPr>
          <p:spPr>
            <a:xfrm>
              <a:off x="7602" y="2812"/>
              <a:ext cx="0" cy="20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2472" y="2797"/>
              <a:ext cx="0" cy="20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7587" y="2798"/>
              <a:ext cx="49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flipV="1">
            <a:off x="4807585" y="4371340"/>
            <a:ext cx="3111500" cy="775970"/>
            <a:chOff x="7587" y="2797"/>
            <a:chExt cx="4900" cy="2087"/>
          </a:xfrm>
        </p:grpSpPr>
        <p:cxnSp>
          <p:nvCxnSpPr>
            <p:cNvPr id="14" name="直接连接符 13"/>
            <p:cNvCxnSpPr/>
            <p:nvPr/>
          </p:nvCxnSpPr>
          <p:spPr>
            <a:xfrm>
              <a:off x="7602" y="2812"/>
              <a:ext cx="0" cy="20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2472" y="2797"/>
              <a:ext cx="0" cy="20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7587" y="2798"/>
              <a:ext cx="49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3" name="Freeform 67"/>
          <p:cNvSpPr>
            <a:spLocks noEditPoints="1"/>
          </p:cNvSpPr>
          <p:nvPr/>
        </p:nvSpPr>
        <p:spPr bwMode="auto">
          <a:xfrm>
            <a:off x="6297295" y="4478973"/>
            <a:ext cx="9570" cy="9570"/>
          </a:xfrm>
          <a:custGeom>
            <a:avLst/>
            <a:gdLst>
              <a:gd name="T0" fmla="*/ 172 w 176"/>
              <a:gd name="T1" fmla="*/ 136 h 160"/>
              <a:gd name="T2" fmla="*/ 96 w 176"/>
              <a:gd name="T3" fmla="*/ 136 h 160"/>
              <a:gd name="T4" fmla="*/ 76 w 176"/>
              <a:gd name="T5" fmla="*/ 120 h 160"/>
              <a:gd name="T6" fmla="*/ 56 w 176"/>
              <a:gd name="T7" fmla="*/ 136 h 160"/>
              <a:gd name="T8" fmla="*/ 4 w 176"/>
              <a:gd name="T9" fmla="*/ 136 h 160"/>
              <a:gd name="T10" fmla="*/ 0 w 176"/>
              <a:gd name="T11" fmla="*/ 140 h 160"/>
              <a:gd name="T12" fmla="*/ 4 w 176"/>
              <a:gd name="T13" fmla="*/ 144 h 160"/>
              <a:gd name="T14" fmla="*/ 56 w 176"/>
              <a:gd name="T15" fmla="*/ 144 h 160"/>
              <a:gd name="T16" fmla="*/ 76 w 176"/>
              <a:gd name="T17" fmla="*/ 160 h 160"/>
              <a:gd name="T18" fmla="*/ 96 w 176"/>
              <a:gd name="T19" fmla="*/ 144 h 160"/>
              <a:gd name="T20" fmla="*/ 172 w 176"/>
              <a:gd name="T21" fmla="*/ 144 h 160"/>
              <a:gd name="T22" fmla="*/ 176 w 176"/>
              <a:gd name="T23" fmla="*/ 140 h 160"/>
              <a:gd name="T24" fmla="*/ 172 w 176"/>
              <a:gd name="T25" fmla="*/ 136 h 160"/>
              <a:gd name="T26" fmla="*/ 76 w 176"/>
              <a:gd name="T27" fmla="*/ 152 h 160"/>
              <a:gd name="T28" fmla="*/ 64 w 176"/>
              <a:gd name="T29" fmla="*/ 140 h 160"/>
              <a:gd name="T30" fmla="*/ 76 w 176"/>
              <a:gd name="T31" fmla="*/ 128 h 160"/>
              <a:gd name="T32" fmla="*/ 88 w 176"/>
              <a:gd name="T33" fmla="*/ 140 h 160"/>
              <a:gd name="T34" fmla="*/ 76 w 176"/>
              <a:gd name="T35" fmla="*/ 152 h 160"/>
              <a:gd name="T36" fmla="*/ 4 w 176"/>
              <a:gd name="T37" fmla="*/ 24 h 160"/>
              <a:gd name="T38" fmla="*/ 24 w 176"/>
              <a:gd name="T39" fmla="*/ 24 h 160"/>
              <a:gd name="T40" fmla="*/ 44 w 176"/>
              <a:gd name="T41" fmla="*/ 40 h 160"/>
              <a:gd name="T42" fmla="*/ 64 w 176"/>
              <a:gd name="T43" fmla="*/ 24 h 160"/>
              <a:gd name="T44" fmla="*/ 172 w 176"/>
              <a:gd name="T45" fmla="*/ 24 h 160"/>
              <a:gd name="T46" fmla="*/ 176 w 176"/>
              <a:gd name="T47" fmla="*/ 20 h 160"/>
              <a:gd name="T48" fmla="*/ 172 w 176"/>
              <a:gd name="T49" fmla="*/ 16 h 160"/>
              <a:gd name="T50" fmla="*/ 64 w 176"/>
              <a:gd name="T51" fmla="*/ 16 h 160"/>
              <a:gd name="T52" fmla="*/ 44 w 176"/>
              <a:gd name="T53" fmla="*/ 0 h 160"/>
              <a:gd name="T54" fmla="*/ 24 w 176"/>
              <a:gd name="T55" fmla="*/ 16 h 160"/>
              <a:gd name="T56" fmla="*/ 4 w 176"/>
              <a:gd name="T57" fmla="*/ 16 h 160"/>
              <a:gd name="T58" fmla="*/ 0 w 176"/>
              <a:gd name="T59" fmla="*/ 20 h 160"/>
              <a:gd name="T60" fmla="*/ 4 w 176"/>
              <a:gd name="T61" fmla="*/ 24 h 160"/>
              <a:gd name="T62" fmla="*/ 44 w 176"/>
              <a:gd name="T63" fmla="*/ 8 h 160"/>
              <a:gd name="T64" fmla="*/ 56 w 176"/>
              <a:gd name="T65" fmla="*/ 20 h 160"/>
              <a:gd name="T66" fmla="*/ 44 w 176"/>
              <a:gd name="T67" fmla="*/ 32 h 160"/>
              <a:gd name="T68" fmla="*/ 32 w 176"/>
              <a:gd name="T69" fmla="*/ 20 h 160"/>
              <a:gd name="T70" fmla="*/ 44 w 176"/>
              <a:gd name="T71" fmla="*/ 8 h 160"/>
              <a:gd name="T72" fmla="*/ 172 w 176"/>
              <a:gd name="T73" fmla="*/ 76 h 160"/>
              <a:gd name="T74" fmla="*/ 160 w 176"/>
              <a:gd name="T75" fmla="*/ 76 h 160"/>
              <a:gd name="T76" fmla="*/ 140 w 176"/>
              <a:gd name="T77" fmla="*/ 60 h 160"/>
              <a:gd name="T78" fmla="*/ 120 w 176"/>
              <a:gd name="T79" fmla="*/ 76 h 160"/>
              <a:gd name="T80" fmla="*/ 4 w 176"/>
              <a:gd name="T81" fmla="*/ 76 h 160"/>
              <a:gd name="T82" fmla="*/ 0 w 176"/>
              <a:gd name="T83" fmla="*/ 80 h 160"/>
              <a:gd name="T84" fmla="*/ 4 w 176"/>
              <a:gd name="T85" fmla="*/ 84 h 160"/>
              <a:gd name="T86" fmla="*/ 120 w 176"/>
              <a:gd name="T87" fmla="*/ 84 h 160"/>
              <a:gd name="T88" fmla="*/ 140 w 176"/>
              <a:gd name="T89" fmla="*/ 100 h 160"/>
              <a:gd name="T90" fmla="*/ 160 w 176"/>
              <a:gd name="T91" fmla="*/ 84 h 160"/>
              <a:gd name="T92" fmla="*/ 172 w 176"/>
              <a:gd name="T93" fmla="*/ 84 h 160"/>
              <a:gd name="T94" fmla="*/ 176 w 176"/>
              <a:gd name="T95" fmla="*/ 80 h 160"/>
              <a:gd name="T96" fmla="*/ 172 w 176"/>
              <a:gd name="T97" fmla="*/ 76 h 160"/>
              <a:gd name="T98" fmla="*/ 140 w 176"/>
              <a:gd name="T99" fmla="*/ 92 h 160"/>
              <a:gd name="T100" fmla="*/ 128 w 176"/>
              <a:gd name="T101" fmla="*/ 80 h 160"/>
              <a:gd name="T102" fmla="*/ 140 w 176"/>
              <a:gd name="T103" fmla="*/ 68 h 160"/>
              <a:gd name="T104" fmla="*/ 152 w 176"/>
              <a:gd name="T105" fmla="*/ 80 h 160"/>
              <a:gd name="T106" fmla="*/ 140 w 176"/>
              <a:gd name="T107" fmla="*/ 9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60">
                <a:moveTo>
                  <a:pt x="172" y="136"/>
                </a:moveTo>
                <a:cubicBezTo>
                  <a:pt x="96" y="136"/>
                  <a:pt x="96" y="136"/>
                  <a:pt x="96" y="136"/>
                </a:cubicBezTo>
                <a:cubicBezTo>
                  <a:pt x="94" y="127"/>
                  <a:pt x="86" y="120"/>
                  <a:pt x="76" y="120"/>
                </a:cubicBezTo>
                <a:cubicBezTo>
                  <a:pt x="66" y="120"/>
                  <a:pt x="58" y="127"/>
                  <a:pt x="56" y="136"/>
                </a:cubicBezTo>
                <a:cubicBezTo>
                  <a:pt x="4" y="136"/>
                  <a:pt x="4" y="136"/>
                  <a:pt x="4" y="136"/>
                </a:cubicBezTo>
                <a:cubicBezTo>
                  <a:pt x="2" y="136"/>
                  <a:pt x="0" y="138"/>
                  <a:pt x="0" y="140"/>
                </a:cubicBezTo>
                <a:cubicBezTo>
                  <a:pt x="0" y="142"/>
                  <a:pt x="2" y="144"/>
                  <a:pt x="4" y="144"/>
                </a:cubicBezTo>
                <a:cubicBezTo>
                  <a:pt x="56" y="144"/>
                  <a:pt x="56" y="144"/>
                  <a:pt x="56" y="144"/>
                </a:cubicBezTo>
                <a:cubicBezTo>
                  <a:pt x="58" y="153"/>
                  <a:pt x="66" y="160"/>
                  <a:pt x="76" y="160"/>
                </a:cubicBezTo>
                <a:cubicBezTo>
                  <a:pt x="86" y="160"/>
                  <a:pt x="94" y="153"/>
                  <a:pt x="96" y="144"/>
                </a:cubicBezTo>
                <a:cubicBezTo>
                  <a:pt x="172" y="144"/>
                  <a:pt x="172" y="144"/>
                  <a:pt x="172" y="144"/>
                </a:cubicBezTo>
                <a:cubicBezTo>
                  <a:pt x="174" y="144"/>
                  <a:pt x="176" y="142"/>
                  <a:pt x="176" y="140"/>
                </a:cubicBezTo>
                <a:cubicBezTo>
                  <a:pt x="176" y="138"/>
                  <a:pt x="174" y="136"/>
                  <a:pt x="172" y="136"/>
                </a:cubicBezTo>
                <a:moveTo>
                  <a:pt x="76" y="152"/>
                </a:moveTo>
                <a:cubicBezTo>
                  <a:pt x="69" y="152"/>
                  <a:pt x="64" y="147"/>
                  <a:pt x="64" y="140"/>
                </a:cubicBezTo>
                <a:cubicBezTo>
                  <a:pt x="64" y="133"/>
                  <a:pt x="69" y="128"/>
                  <a:pt x="76" y="128"/>
                </a:cubicBezTo>
                <a:cubicBezTo>
                  <a:pt x="83" y="128"/>
                  <a:pt x="88" y="133"/>
                  <a:pt x="88" y="140"/>
                </a:cubicBezTo>
                <a:cubicBezTo>
                  <a:pt x="88" y="147"/>
                  <a:pt x="83" y="152"/>
                  <a:pt x="76" y="152"/>
                </a:cubicBezTo>
                <a:moveTo>
                  <a:pt x="4" y="24"/>
                </a:moveTo>
                <a:cubicBezTo>
                  <a:pt x="24" y="24"/>
                  <a:pt x="24" y="24"/>
                  <a:pt x="24" y="24"/>
                </a:cubicBezTo>
                <a:cubicBezTo>
                  <a:pt x="26" y="33"/>
                  <a:pt x="34" y="40"/>
                  <a:pt x="44" y="40"/>
                </a:cubicBezTo>
                <a:cubicBezTo>
                  <a:pt x="54" y="40"/>
                  <a:pt x="62" y="33"/>
                  <a:pt x="64" y="24"/>
                </a:cubicBezTo>
                <a:cubicBezTo>
                  <a:pt x="172" y="24"/>
                  <a:pt x="172" y="24"/>
                  <a:pt x="172" y="24"/>
                </a:cubicBezTo>
                <a:cubicBezTo>
                  <a:pt x="174" y="24"/>
                  <a:pt x="176" y="22"/>
                  <a:pt x="176" y="20"/>
                </a:cubicBezTo>
                <a:cubicBezTo>
                  <a:pt x="176" y="18"/>
                  <a:pt x="174" y="16"/>
                  <a:pt x="172" y="16"/>
                </a:cubicBezTo>
                <a:cubicBezTo>
                  <a:pt x="64" y="16"/>
                  <a:pt x="64" y="16"/>
                  <a:pt x="64" y="16"/>
                </a:cubicBezTo>
                <a:cubicBezTo>
                  <a:pt x="62" y="7"/>
                  <a:pt x="54" y="0"/>
                  <a:pt x="44" y="0"/>
                </a:cubicBezTo>
                <a:cubicBezTo>
                  <a:pt x="34" y="0"/>
                  <a:pt x="26" y="7"/>
                  <a:pt x="24" y="16"/>
                </a:cubicBezTo>
                <a:cubicBezTo>
                  <a:pt x="4" y="16"/>
                  <a:pt x="4" y="16"/>
                  <a:pt x="4" y="16"/>
                </a:cubicBezTo>
                <a:cubicBezTo>
                  <a:pt x="2" y="16"/>
                  <a:pt x="0" y="18"/>
                  <a:pt x="0" y="20"/>
                </a:cubicBezTo>
                <a:cubicBezTo>
                  <a:pt x="0" y="22"/>
                  <a:pt x="2" y="24"/>
                  <a:pt x="4" y="24"/>
                </a:cubicBezTo>
                <a:moveTo>
                  <a:pt x="44" y="8"/>
                </a:moveTo>
                <a:cubicBezTo>
                  <a:pt x="51" y="8"/>
                  <a:pt x="56" y="13"/>
                  <a:pt x="56" y="20"/>
                </a:cubicBezTo>
                <a:cubicBezTo>
                  <a:pt x="56" y="27"/>
                  <a:pt x="51" y="32"/>
                  <a:pt x="44" y="32"/>
                </a:cubicBezTo>
                <a:cubicBezTo>
                  <a:pt x="37" y="32"/>
                  <a:pt x="32" y="27"/>
                  <a:pt x="32" y="20"/>
                </a:cubicBezTo>
                <a:cubicBezTo>
                  <a:pt x="32" y="13"/>
                  <a:pt x="37" y="8"/>
                  <a:pt x="44" y="8"/>
                </a:cubicBezTo>
                <a:moveTo>
                  <a:pt x="172" y="76"/>
                </a:moveTo>
                <a:cubicBezTo>
                  <a:pt x="160" y="76"/>
                  <a:pt x="160" y="76"/>
                  <a:pt x="160" y="76"/>
                </a:cubicBezTo>
                <a:cubicBezTo>
                  <a:pt x="158" y="67"/>
                  <a:pt x="150" y="60"/>
                  <a:pt x="140" y="60"/>
                </a:cubicBezTo>
                <a:cubicBezTo>
                  <a:pt x="130" y="60"/>
                  <a:pt x="122" y="67"/>
                  <a:pt x="120" y="76"/>
                </a:cubicBezTo>
                <a:cubicBezTo>
                  <a:pt x="4" y="76"/>
                  <a:pt x="4" y="76"/>
                  <a:pt x="4" y="76"/>
                </a:cubicBezTo>
                <a:cubicBezTo>
                  <a:pt x="2" y="76"/>
                  <a:pt x="0" y="78"/>
                  <a:pt x="0" y="80"/>
                </a:cubicBezTo>
                <a:cubicBezTo>
                  <a:pt x="0" y="82"/>
                  <a:pt x="2" y="84"/>
                  <a:pt x="4" y="84"/>
                </a:cubicBezTo>
                <a:cubicBezTo>
                  <a:pt x="120" y="84"/>
                  <a:pt x="120" y="84"/>
                  <a:pt x="120" y="84"/>
                </a:cubicBezTo>
                <a:cubicBezTo>
                  <a:pt x="122" y="93"/>
                  <a:pt x="130" y="100"/>
                  <a:pt x="140" y="100"/>
                </a:cubicBezTo>
                <a:cubicBezTo>
                  <a:pt x="150" y="100"/>
                  <a:pt x="158" y="93"/>
                  <a:pt x="160" y="84"/>
                </a:cubicBezTo>
                <a:cubicBezTo>
                  <a:pt x="172" y="84"/>
                  <a:pt x="172" y="84"/>
                  <a:pt x="172" y="84"/>
                </a:cubicBezTo>
                <a:cubicBezTo>
                  <a:pt x="174" y="84"/>
                  <a:pt x="176" y="82"/>
                  <a:pt x="176" y="80"/>
                </a:cubicBezTo>
                <a:cubicBezTo>
                  <a:pt x="176" y="78"/>
                  <a:pt x="174" y="76"/>
                  <a:pt x="172" y="76"/>
                </a:cubicBezTo>
                <a:moveTo>
                  <a:pt x="140" y="92"/>
                </a:moveTo>
                <a:cubicBezTo>
                  <a:pt x="133" y="92"/>
                  <a:pt x="128" y="87"/>
                  <a:pt x="128" y="80"/>
                </a:cubicBezTo>
                <a:cubicBezTo>
                  <a:pt x="128" y="73"/>
                  <a:pt x="133" y="68"/>
                  <a:pt x="140" y="68"/>
                </a:cubicBezTo>
                <a:cubicBezTo>
                  <a:pt x="147" y="68"/>
                  <a:pt x="152" y="73"/>
                  <a:pt x="152" y="80"/>
                </a:cubicBezTo>
                <a:cubicBezTo>
                  <a:pt x="152" y="87"/>
                  <a:pt x="147" y="92"/>
                  <a:pt x="140" y="92"/>
                </a:cubicBezTo>
              </a:path>
            </a:pathLst>
          </a:custGeom>
          <a:solidFill>
            <a:schemeClr val="bg1"/>
          </a:solidFill>
          <a:ln>
            <a:noFill/>
          </a:ln>
        </p:spPr>
        <p:txBody>
          <a:bodyPr vert="horz" wrap="square" lIns="91440" tIns="45720" rIns="91440" bIns="45720" numCol="1" anchor="t" anchorCtr="0" compatLnSpc="1"/>
          <a:lstStyle/>
          <a:p>
            <a:endParaRPr lang="en-US"/>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jb3VudCI6MiwiaGRpZCI6IjdkMTAxMmI3NGRhYWM5NWNmMjEyMWZkYmVhY2U0NGQ3IiwidXNlckNvdW50IjoyfQ=="/>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028"/>
  <p:tag name="KSO_WM_TAG_VERSION" val="1.0"/>
  <p:tag name="KSO_WM_UNIT_TYPE" val="h_f"/>
  <p:tag name="KSO_WM_UNIT_INDEX" val="1_1"/>
  <p:tag name="KSO_WM_UNIT_LAYERLEVEL" val="1_1"/>
  <p:tag name="KSO_WM_UNIT_VALUE" val="78"/>
  <p:tag name="KSO_WM_UNIT_HIGHLIGHT" val="0"/>
  <p:tag name="KSO_WM_UNIT_COMPATIBLE" val="0"/>
  <p:tag name="KSO_WM_UNIT_CLEAR" val="0"/>
  <p:tag name="KSO_WM_BEAUTIFY_FLAG" val="#wm#"/>
  <p:tag name="KSO_WM_UNIT_ID" val="custom20189028_8*h_f*1_1"/>
  <p:tag name="KSO_WM_UNIT_PRESET_TEXT" val="Adjust the spacing to adapt to Chinese typesetting, use the reference line in PPT. Adjust the spacing to adapt to Chinese typesetting, use the reference line in PPT."/>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028"/>
  <p:tag name="KSO_WM_TAG_VERSION" val="1.0"/>
  <p:tag name="KSO_WM_UNIT_TYPE" val="h_f"/>
  <p:tag name="KSO_WM_UNIT_INDEX" val="1_1"/>
  <p:tag name="KSO_WM_UNIT_LAYERLEVEL" val="1_1"/>
  <p:tag name="KSO_WM_UNIT_VALUE" val="78"/>
  <p:tag name="KSO_WM_UNIT_HIGHLIGHT" val="0"/>
  <p:tag name="KSO_WM_UNIT_COMPATIBLE" val="0"/>
  <p:tag name="KSO_WM_UNIT_CLEAR" val="0"/>
  <p:tag name="KSO_WM_BEAUTIFY_FLAG" val="#wm#"/>
  <p:tag name="KSO_WM_UNIT_ID" val="custom20189028_8*h_f*1_1"/>
  <p:tag name="KSO_WM_UNIT_PRESET_TEXT" val="Adjust the spacing to adapt to Chinese typesetting, use the reference line in PPT. Adjust the spacing to adapt to Chinese typesetting, use the reference line in PPT."/>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028"/>
  <p:tag name="KSO_WM_TAG_VERSION" val="1.0"/>
  <p:tag name="KSO_WM_UNIT_TYPE" val="h_f"/>
  <p:tag name="KSO_WM_UNIT_INDEX" val="1_1"/>
  <p:tag name="KSO_WM_UNIT_LAYERLEVEL" val="1_1"/>
  <p:tag name="KSO_WM_UNIT_VALUE" val="78"/>
  <p:tag name="KSO_WM_UNIT_HIGHLIGHT" val="0"/>
  <p:tag name="KSO_WM_UNIT_COMPATIBLE" val="0"/>
  <p:tag name="KSO_WM_UNIT_CLEAR" val="0"/>
  <p:tag name="KSO_WM_BEAUTIFY_FLAG" val="#wm#"/>
  <p:tag name="KSO_WM_UNIT_ID" val="custom20189028_8*h_f*1_1"/>
  <p:tag name="KSO_WM_UNIT_PRESET_TEXT" val="Adjust the spacing to adapt to Chinese typesetting, use the reference line in PPT. Adjust the spacing to adapt to Chinese typesetting, use the reference line in PPT."/>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028"/>
  <p:tag name="KSO_WM_TAG_VERSION" val="1.0"/>
  <p:tag name="KSO_WM_UNIT_TYPE" val="h_f"/>
  <p:tag name="KSO_WM_UNIT_INDEX" val="1_1"/>
  <p:tag name="KSO_WM_UNIT_LAYERLEVEL" val="1_1"/>
  <p:tag name="KSO_WM_UNIT_VALUE" val="78"/>
  <p:tag name="KSO_WM_UNIT_HIGHLIGHT" val="0"/>
  <p:tag name="KSO_WM_UNIT_COMPATIBLE" val="0"/>
  <p:tag name="KSO_WM_UNIT_CLEAR" val="0"/>
  <p:tag name="KSO_WM_BEAUTIFY_FLAG" val="#wm#"/>
  <p:tag name="KSO_WM_UNIT_ID" val="custom20189028_8*h_f*1_1"/>
  <p:tag name="KSO_WM_UNIT_PRESET_TEXT" val="Adjust the spacing to adapt to Chinese typesetting, use the reference line in PPT. Adjust the spacing to adapt to Chinese typesetting, use the reference line in PPT."/>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553"/>
  <p:tag name="KSO_WM_UNIT_LAYERLEVEL" val="1"/>
  <p:tag name="KSO_WM_UNIT_VALUE" val="585"/>
  <p:tag name="KSO_WM_UNIT_HIGHLIGHT" val="0"/>
  <p:tag name="KSO_WM_UNIT_COMPATIBLE" val="0"/>
  <p:tag name="KSO_WM_UNIT_CLEAR" val="0"/>
  <p:tag name="KSO_WM_UNIT_PRESET_TEXT_INDEX" val="5"/>
  <p:tag name="KSO_WM_UNIT_PRESET_TEXT_LEN" val="465"/>
  <p:tag name="KSO_WM_UNIT_INDEX" val="1"/>
  <p:tag name="KSO_WM_UNIT_ID" val="custom20184553_2*f*1"/>
  <p:tag name="KSO_WM_UNIT_TYPE" val="f"/>
  <p:tag name="KSO_WM_BEAUTIFY_FLAG" val="#wm#"/>
  <p:tag name="KSO_WM_TAG_VERSION" val="1.0"/>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553"/>
  <p:tag name="KSO_WM_UNIT_LAYERLEVEL" val="1"/>
  <p:tag name="KSO_WM_UNIT_VALUE" val="585"/>
  <p:tag name="KSO_WM_UNIT_HIGHLIGHT" val="0"/>
  <p:tag name="KSO_WM_UNIT_COMPATIBLE" val="0"/>
  <p:tag name="KSO_WM_UNIT_CLEAR" val="0"/>
  <p:tag name="KSO_WM_UNIT_PRESET_TEXT_INDEX" val="5"/>
  <p:tag name="KSO_WM_UNIT_PRESET_TEXT_LEN" val="465"/>
  <p:tag name="KSO_WM_UNIT_INDEX" val="1"/>
  <p:tag name="KSO_WM_UNIT_ID" val="custom20184553_2*f*1"/>
  <p:tag name="KSO_WM_UNIT_TYPE" val="f"/>
  <p:tag name="KSO_WM_BEAUTIFY_FLAG" val="#wm#"/>
  <p:tag name="KSO_WM_TAG_VERSION" val="1.0"/>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4553"/>
  <p:tag name="KSO_WM_UNIT_LAYERLEVEL" val="1"/>
  <p:tag name="KSO_WM_UNIT_VALUE" val="585"/>
  <p:tag name="KSO_WM_UNIT_HIGHLIGHT" val="0"/>
  <p:tag name="KSO_WM_UNIT_COMPATIBLE" val="0"/>
  <p:tag name="KSO_WM_UNIT_CLEAR" val="0"/>
  <p:tag name="KSO_WM_UNIT_PRESET_TEXT_INDEX" val="5"/>
  <p:tag name="KSO_WM_UNIT_PRESET_TEXT_LEN" val="465"/>
  <p:tag name="KSO_WM_UNIT_INDEX" val="1"/>
  <p:tag name="KSO_WM_UNIT_ID" val="custom20184553_2*f*1"/>
  <p:tag name="KSO_WM_UNIT_TYPE" val="f"/>
  <p:tag name="KSO_WM_BEAUTIFY_FLAG" val="#wm#"/>
  <p:tag name="KSO_WM_TAG_VERSION" val="1.0"/>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028"/>
  <p:tag name="KSO_WM_TAG_VERSION" val="1.0"/>
  <p:tag name="KSO_WM_UNIT_TYPE" val="h_f"/>
  <p:tag name="KSO_WM_UNIT_INDEX" val="1_1"/>
  <p:tag name="KSO_WM_UNIT_LAYERLEVEL" val="1_1"/>
  <p:tag name="KSO_WM_UNIT_VALUE" val="78"/>
  <p:tag name="KSO_WM_UNIT_HIGHLIGHT" val="0"/>
  <p:tag name="KSO_WM_UNIT_COMPATIBLE" val="0"/>
  <p:tag name="KSO_WM_UNIT_CLEAR" val="0"/>
  <p:tag name="KSO_WM_BEAUTIFY_FLAG" val="#wm#"/>
  <p:tag name="KSO_WM_UNIT_ID" val="custom20189028_8*h_f*1_1"/>
  <p:tag name="KSO_WM_UNIT_PRESET_TEXT" val="Adjust the spacing to adapt to Chinese typesetting, use the reference line in PPT. Adjust the spacing to adapt to Chinese typesetting, use the reference line in PPT."/>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028"/>
  <p:tag name="KSO_WM_TAG_VERSION" val="1.0"/>
  <p:tag name="KSO_WM_UNIT_TYPE" val="h_f"/>
  <p:tag name="KSO_WM_UNIT_INDEX" val="1_1"/>
  <p:tag name="KSO_WM_UNIT_LAYERLEVEL" val="1_1"/>
  <p:tag name="KSO_WM_UNIT_VALUE" val="78"/>
  <p:tag name="KSO_WM_UNIT_HIGHLIGHT" val="0"/>
  <p:tag name="KSO_WM_UNIT_COMPATIBLE" val="0"/>
  <p:tag name="KSO_WM_UNIT_CLEAR" val="0"/>
  <p:tag name="KSO_WM_BEAUTIFY_FLAG" val="#wm#"/>
  <p:tag name="KSO_WM_UNIT_ID" val="custom20189028_8*h_f*1_1"/>
  <p:tag name="KSO_WM_UNIT_PRESET_TEXT" val="Adjust the spacing to adapt to Chinese typesetting, use the reference line in PPT. Adjust the spacing to adapt to Chinese typesetting, use the reference line in PPT."/>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028"/>
  <p:tag name="KSO_WM_TAG_VERSION" val="1.0"/>
  <p:tag name="KSO_WM_UNIT_TYPE" val="h_f"/>
  <p:tag name="KSO_WM_UNIT_INDEX" val="1_1"/>
  <p:tag name="KSO_WM_UNIT_LAYERLEVEL" val="1_1"/>
  <p:tag name="KSO_WM_UNIT_VALUE" val="78"/>
  <p:tag name="KSO_WM_UNIT_HIGHLIGHT" val="0"/>
  <p:tag name="KSO_WM_UNIT_COMPATIBLE" val="0"/>
  <p:tag name="KSO_WM_UNIT_CLEAR" val="0"/>
  <p:tag name="KSO_WM_BEAUTIFY_FLAG" val="#wm#"/>
  <p:tag name="KSO_WM_UNIT_ID" val="custom20189028_8*h_f*1_1"/>
  <p:tag name="KSO_WM_UNIT_PRESET_TEXT" val="Adjust the spacing to adapt to Chinese typesetting, use the reference line in PPT. Adjust the spacing to adapt to Chinese typesetting, use the reference line in PPT."/>
</p:tagLst>
</file>

<file path=ppt/tags/tag23.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028"/>
  <p:tag name="KSO_WM_TAG_VERSION" val="1.0"/>
  <p:tag name="KSO_WM_UNIT_TYPE" val="h_f"/>
  <p:tag name="KSO_WM_UNIT_INDEX" val="1_1"/>
  <p:tag name="KSO_WM_UNIT_LAYERLEVEL" val="1_1"/>
  <p:tag name="KSO_WM_UNIT_VALUE" val="78"/>
  <p:tag name="KSO_WM_UNIT_HIGHLIGHT" val="0"/>
  <p:tag name="KSO_WM_UNIT_COMPATIBLE" val="0"/>
  <p:tag name="KSO_WM_UNIT_CLEAR" val="0"/>
  <p:tag name="KSO_WM_BEAUTIFY_FLAG" val="#wm#"/>
  <p:tag name="KSO_WM_UNIT_ID" val="custom20189028_8*h_f*1_1"/>
  <p:tag name="KSO_WM_UNIT_PRESET_TEXT" val="Adjust the spacing to adapt to Chinese typesetting, use the reference line in PPT. Adjust the spacing to adapt to Chinese typesetting, use the reference line in PPT."/>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028"/>
  <p:tag name="KSO_WM_TAG_VERSION" val="1.0"/>
  <p:tag name="KSO_WM_UNIT_TYPE" val="h_f"/>
  <p:tag name="KSO_WM_UNIT_INDEX" val="1_1"/>
  <p:tag name="KSO_WM_UNIT_LAYERLEVEL" val="1_1"/>
  <p:tag name="KSO_WM_UNIT_VALUE" val="78"/>
  <p:tag name="KSO_WM_UNIT_HIGHLIGHT" val="0"/>
  <p:tag name="KSO_WM_UNIT_COMPATIBLE" val="0"/>
  <p:tag name="KSO_WM_UNIT_CLEAR" val="0"/>
  <p:tag name="KSO_WM_BEAUTIFY_FLAG" val="#wm#"/>
  <p:tag name="KSO_WM_UNIT_ID" val="custom20189028_8*h_f*1_1"/>
  <p:tag name="KSO_WM_UNIT_PRESET_TEXT" val="Adjust the spacing to adapt to Chinese typesetting, use the reference line in PPT. Adjust the spacing to adapt to Chinese typesetting, use the reference line in PPT."/>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028"/>
  <p:tag name="KSO_WM_TAG_VERSION" val="1.0"/>
  <p:tag name="KSO_WM_UNIT_TYPE" val="h_f"/>
  <p:tag name="KSO_WM_UNIT_INDEX" val="1_1"/>
  <p:tag name="KSO_WM_UNIT_LAYERLEVEL" val="1_1"/>
  <p:tag name="KSO_WM_UNIT_VALUE" val="78"/>
  <p:tag name="KSO_WM_UNIT_HIGHLIGHT" val="0"/>
  <p:tag name="KSO_WM_UNIT_COMPATIBLE" val="0"/>
  <p:tag name="KSO_WM_UNIT_CLEAR" val="0"/>
  <p:tag name="KSO_WM_BEAUTIFY_FLAG" val="#wm#"/>
  <p:tag name="KSO_WM_UNIT_ID" val="custom20189028_8*h_f*1_1"/>
  <p:tag name="KSO_WM_UNIT_PRESET_TEXT" val="Adjust the spacing to adapt to Chinese typesetting, use the reference line in PPT. Adjust the spacing to adapt to Chinese typesetting, use the reference line in PPT."/>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028"/>
  <p:tag name="KSO_WM_TAG_VERSION" val="1.0"/>
  <p:tag name="KSO_WM_UNIT_TYPE" val="h_f"/>
  <p:tag name="KSO_WM_UNIT_INDEX" val="1_1"/>
  <p:tag name="KSO_WM_UNIT_LAYERLEVEL" val="1_1"/>
  <p:tag name="KSO_WM_UNIT_VALUE" val="78"/>
  <p:tag name="KSO_WM_UNIT_HIGHLIGHT" val="0"/>
  <p:tag name="KSO_WM_UNIT_COMPATIBLE" val="0"/>
  <p:tag name="KSO_WM_UNIT_CLEAR" val="0"/>
  <p:tag name="KSO_WM_BEAUTIFY_FLAG" val="#wm#"/>
  <p:tag name="KSO_WM_UNIT_ID" val="custom20189028_8*h_f*1_1"/>
  <p:tag name="KSO_WM_UNIT_PRESET_TEXT" val="Adjust the spacing to adapt to Chinese typesetting, use the reference line in PPT. Adjust the spacing to adapt to Chinese typesetting, use the reference line in PPT."/>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9028"/>
  <p:tag name="KSO_WM_TAG_VERSION" val="1.0"/>
  <p:tag name="KSO_WM_UNIT_TYPE" val="h_f"/>
  <p:tag name="KSO_WM_UNIT_INDEX" val="1_1"/>
  <p:tag name="KSO_WM_UNIT_LAYERLEVEL" val="1_1"/>
  <p:tag name="KSO_WM_UNIT_VALUE" val="78"/>
  <p:tag name="KSO_WM_UNIT_HIGHLIGHT" val="0"/>
  <p:tag name="KSO_WM_UNIT_COMPATIBLE" val="0"/>
  <p:tag name="KSO_WM_UNIT_CLEAR" val="0"/>
  <p:tag name="KSO_WM_BEAUTIFY_FLAG" val="#wm#"/>
  <p:tag name="KSO_WM_UNIT_ID" val="custom20189028_8*h_f*1_1"/>
  <p:tag name="KSO_WM_UNIT_PRESET_TEXT" val="Adjust the spacing to adapt to Chinese typesetting, use the reference line in PPT. Adjust the spacing to adapt to Chinese typesetting, use the reference line in PPT."/>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1599</Words>
  <Application>Microsoft Office PowerPoint</Application>
  <PresentationFormat>Widescreen</PresentationFormat>
  <Paragraphs>60</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Adobe Gothic Std B</vt:lpstr>
      <vt:lpstr>黑体</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2024-03-17T12:40:50Z</dcterms:created>
  <dcterms:modified xsi:type="dcterms:W3CDTF">2024-03-17T14:44:03Z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2052-0.0.0.0</vt:lpwstr>
  </property>
  <property fmtid="{D5CDD505-2E9C-101B-9397-08002B2CF9AE}" pid="3" name="KSOTemplateUUID">
    <vt:lpwstr>v1.0_mb_XpDP3E26X54cAWk+/zDWQQ==</vt:lpwstr>
  </property>
  <property fmtid="{D5CDD505-2E9C-101B-9397-08002B2CF9AE}" pid="4" name="ICV">
    <vt:lpwstr>31A3553363D54E10A01FAA08611E8887_12</vt:lpwstr>
  </property>
</Properties>
</file>